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11" r:id="rId2"/>
    <p:sldId id="787" r:id="rId3"/>
    <p:sldId id="619" r:id="rId4"/>
    <p:sldId id="793" r:id="rId5"/>
    <p:sldId id="286" r:id="rId6"/>
    <p:sldId id="467" r:id="rId7"/>
    <p:sldId id="422" r:id="rId8"/>
    <p:sldId id="424" r:id="rId9"/>
    <p:sldId id="425" r:id="rId10"/>
    <p:sldId id="431" r:id="rId11"/>
    <p:sldId id="400" r:id="rId12"/>
    <p:sldId id="271" r:id="rId13"/>
    <p:sldId id="264" r:id="rId14"/>
    <p:sldId id="287" r:id="rId15"/>
    <p:sldId id="610" r:id="rId16"/>
    <p:sldId id="792" r:id="rId17"/>
    <p:sldId id="569" r:id="rId18"/>
    <p:sldId id="794" r:id="rId19"/>
    <p:sldId id="791" r:id="rId20"/>
    <p:sldId id="613" r:id="rId21"/>
    <p:sldId id="627" r:id="rId22"/>
    <p:sldId id="580" r:id="rId23"/>
    <p:sldId id="786" r:id="rId24"/>
  </p:sldIdLst>
  <p:sldSz cx="9144000" cy="6858000" type="screen4x3"/>
  <p:notesSz cx="68580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65BB"/>
    <a:srgbClr val="210472"/>
    <a:srgbClr val="E31C24"/>
    <a:srgbClr val="177D36"/>
    <a:srgbClr val="E3261A"/>
    <a:srgbClr val="FFFFFF"/>
    <a:srgbClr val="EFF4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2527" autoAdjust="0"/>
  </p:normalViewPr>
  <p:slideViewPr>
    <p:cSldViewPr>
      <p:cViewPr varScale="1">
        <p:scale>
          <a:sx n="98" d="100"/>
          <a:sy n="98" d="100"/>
        </p:scale>
        <p:origin x="104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D34F7-C2B2-4E32-9C51-544E3A048438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1A33F-92D9-4A1C-86AB-474DED61C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73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6-01-04T02:42:23.2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0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E602D-1A82-456E-82C3-0704FA7C9825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66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4036"/>
            <a:ext cx="5485158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0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F741C-05A4-495F-A8AA-5F7F8DF2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9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looking at the challenge facing the</a:t>
            </a:r>
            <a:r>
              <a:rPr lang="en-US" baseline="0" dirty="0"/>
              <a:t> NHS today from a funding perspective.</a:t>
            </a:r>
          </a:p>
          <a:p>
            <a:r>
              <a:rPr lang="en-US" baseline="0" dirty="0"/>
              <a:t>Overall 3-4% annual increase in costs – demographics, patterns of disease, healthcare knowledge and technology.</a:t>
            </a:r>
          </a:p>
          <a:p>
            <a:r>
              <a:rPr lang="en-US" baseline="0" dirty="0"/>
              <a:t>Until 2010, funding for the NHS more or less matched the demand.  This changed abruptly with the onset of austerity and now we have a </a:t>
            </a:r>
            <a:r>
              <a:rPr lang="en-US" baseline="0" dirty="0" err="1"/>
              <a:t>mis</a:t>
            </a:r>
            <a:r>
              <a:rPr lang="en-US" baseline="0" dirty="0"/>
              <a:t>-match of about 3% between the rise in healthcare costs and the amount of money to meet them.  </a:t>
            </a:r>
          </a:p>
          <a:p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474A-FC6E-4DE9-AAB8-5F6D95861EA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209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7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4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0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7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4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Did some further processing of the information from the workshop, drawing out value patterns for H1 and H3.  It was here I began to realise how we</a:t>
            </a:r>
            <a:r>
              <a:rPr lang="en-GB" baseline="0" dirty="0"/>
              <a:t> grow a different system by living its values – list the H3 values.  H1 values still have their place, but in the service of H3 not at its expense.  </a:t>
            </a:r>
          </a:p>
          <a:p>
            <a:r>
              <a:rPr lang="en-GB" baseline="0" dirty="0"/>
              <a:t>Further distilling of H2 led to 6 promising pathways which the team I’ve worked with have been using ever since.  When opportunities arise, we know how to direct our efforts.  </a:t>
            </a:r>
          </a:p>
          <a:p>
            <a:r>
              <a:rPr lang="en-GB" baseline="0" dirty="0"/>
              <a:t>Increasingly the practice is becoming a way of “introducing the new in the presence of the old”, working with the dilemmas which we encounter all the time in the process.  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474A-FC6E-4DE9-AAB8-5F6D95861EA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7E81D1-E7C7-434C-9B98-1F6E347574A2}" type="slidenum">
              <a:rPr lang="en-GB" sz="1200"/>
              <a:pPr eaLnBrk="1" hangingPunct="1"/>
              <a:t>14</a:t>
            </a:fld>
            <a:endParaRPr lang="en-GB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1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gi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text only or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897603"/>
            <a:ext cx="4628956" cy="842400"/>
          </a:xfrm>
        </p:spPr>
        <p:txBody>
          <a:bodyPr lIns="0" tIns="0" rIns="0" bIns="0" anchor="b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DEL_PRI_RGB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84" y="399576"/>
            <a:ext cx="1720800" cy="32253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41148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620"/>
            <a:ext cx="411480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760" y="1611313"/>
            <a:ext cx="4114800" cy="473378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106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620"/>
            <a:ext cx="8412480" cy="766749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760" y="1611313"/>
            <a:ext cx="4114800" cy="473378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8949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B65B5903-B3FC-4AE5-A856-5E319F6C16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913" y="86507"/>
            <a:ext cx="984626" cy="9802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39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Medium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782208"/>
            <a:ext cx="8229600" cy="1143000"/>
          </a:xfrm>
        </p:spPr>
        <p:txBody>
          <a:bodyPr lIns="0" tIns="0" rIns="0" bIns="0"/>
          <a:lstStyle>
            <a:lvl1pPr>
              <a:defRPr sz="6000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2"/>
                </a:solidFill>
              </a:defRPr>
            </a:lvl2pPr>
            <a:lvl3pPr>
              <a:defRPr sz="6000">
                <a:solidFill>
                  <a:schemeClr val="bg2"/>
                </a:solidFill>
              </a:defRPr>
            </a:lvl3pPr>
            <a:lvl4pPr>
              <a:defRPr sz="6000">
                <a:solidFill>
                  <a:schemeClr val="bg2"/>
                </a:solidFill>
              </a:defRPr>
            </a:lvl4pPr>
            <a:lvl5pPr>
              <a:defRPr sz="6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234824205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782208"/>
            <a:ext cx="8229600" cy="1143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2"/>
                </a:solidFill>
              </a:defRPr>
            </a:lvl2pPr>
            <a:lvl3pPr>
              <a:defRPr sz="6000">
                <a:solidFill>
                  <a:schemeClr val="bg2"/>
                </a:solidFill>
              </a:defRPr>
            </a:lvl3pPr>
            <a:lvl4pPr>
              <a:defRPr sz="6000">
                <a:solidFill>
                  <a:schemeClr val="bg2"/>
                </a:solidFill>
              </a:defRPr>
            </a:lvl4pPr>
            <a:lvl5pPr>
              <a:defRPr sz="6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274545495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782208"/>
            <a:ext cx="8229600" cy="1143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2"/>
                </a:solidFill>
              </a:defRPr>
            </a:lvl2pPr>
            <a:lvl3pPr>
              <a:defRPr sz="6000">
                <a:solidFill>
                  <a:schemeClr val="bg2"/>
                </a:solidFill>
              </a:defRPr>
            </a:lvl3pPr>
            <a:lvl4pPr>
              <a:defRPr sz="6000">
                <a:solidFill>
                  <a:schemeClr val="bg2"/>
                </a:solidFill>
              </a:defRPr>
            </a:lvl4pPr>
            <a:lvl5pPr>
              <a:defRPr sz="6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274545495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782208"/>
            <a:ext cx="8229600" cy="1143000"/>
          </a:xfrm>
        </p:spPr>
        <p:txBody>
          <a:bodyPr/>
          <a:lstStyle>
            <a:lvl1pPr>
              <a:defRPr sz="6000" baseline="0">
                <a:solidFill>
                  <a:schemeClr val="accent2"/>
                </a:solidFill>
              </a:defRPr>
            </a:lvl1pPr>
            <a:lvl2pPr>
              <a:defRPr sz="6000">
                <a:solidFill>
                  <a:schemeClr val="accent2"/>
                </a:solidFill>
              </a:defRPr>
            </a:lvl2pPr>
            <a:lvl3pPr>
              <a:defRPr sz="6000">
                <a:solidFill>
                  <a:schemeClr val="accent2"/>
                </a:solidFill>
              </a:defRPr>
            </a:lvl3pPr>
            <a:lvl4pPr>
              <a:defRPr sz="6000">
                <a:solidFill>
                  <a:schemeClr val="accent2"/>
                </a:solidFill>
              </a:defRPr>
            </a:lvl4pPr>
            <a:lvl5pPr>
              <a:defRPr sz="6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23866649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818068"/>
            <a:ext cx="2811073" cy="3007406"/>
          </a:xfrm>
        </p:spPr>
        <p:txBody>
          <a:bodyPr/>
          <a:lstStyle>
            <a:lvl1pPr>
              <a:defRPr sz="4800">
                <a:solidFill>
                  <a:schemeClr val="accent2"/>
                </a:solidFill>
              </a:defRPr>
            </a:lvl1pPr>
            <a:lvl2pPr>
              <a:defRPr sz="4800">
                <a:solidFill>
                  <a:schemeClr val="accent2"/>
                </a:solidFill>
              </a:defRPr>
            </a:lvl2pPr>
            <a:lvl3pPr>
              <a:defRPr sz="4800">
                <a:solidFill>
                  <a:schemeClr val="accent2"/>
                </a:solidFill>
              </a:defRPr>
            </a:lvl3pPr>
            <a:lvl4pPr>
              <a:defRPr sz="4800">
                <a:solidFill>
                  <a:schemeClr val="accent2"/>
                </a:solidFill>
              </a:defRPr>
            </a:lvl4pPr>
            <a:lvl5pPr>
              <a:defRPr sz="4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419957290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Medium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319066"/>
            <a:ext cx="6845093" cy="5988439"/>
          </a:xfrm>
        </p:spPr>
        <p:txBody>
          <a:bodyPr/>
          <a:lstStyle>
            <a:lvl1pPr>
              <a:spcBef>
                <a:spcPts val="3600"/>
              </a:spcBef>
              <a:defRPr sz="30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3659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319066"/>
            <a:ext cx="6845093" cy="5988439"/>
          </a:xfrm>
        </p:spPr>
        <p:txBody>
          <a:bodyPr/>
          <a:lstStyle>
            <a:lvl1pPr>
              <a:spcBef>
                <a:spcPts val="3600"/>
              </a:spcBef>
              <a:defRPr sz="30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2258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897603"/>
            <a:ext cx="2772000" cy="841248"/>
          </a:xfrm>
        </p:spPr>
        <p:txBody>
          <a:bodyPr anchor="b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2770632" cy="13716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DEL_PRI_RGB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84" y="399576"/>
            <a:ext cx="1720800" cy="32253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319066"/>
            <a:ext cx="6845093" cy="5988439"/>
          </a:xfrm>
        </p:spPr>
        <p:txBody>
          <a:bodyPr/>
          <a:lstStyle>
            <a:lvl1pPr>
              <a:spcBef>
                <a:spcPts val="3600"/>
              </a:spcBef>
              <a:defRPr sz="30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22584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ild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L_PRI_RGB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97" y="3904488"/>
            <a:ext cx="1720800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321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4" y="308406"/>
            <a:ext cx="8388000" cy="288669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sz="1876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70114" y="879970"/>
            <a:ext cx="7688944" cy="276999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/>
            </a:lvl1pPr>
            <a:lvl2pPr marL="171496" indent="-171496">
              <a:buFontTx/>
              <a:buBlip>
                <a:blip r:embed="rId2"/>
              </a:buBlip>
              <a:defRPr/>
            </a:lvl2pPr>
            <a:lvl3pPr marL="342991" indent="-171496">
              <a:buFontTx/>
              <a:buBlip>
                <a:blip r:embed="rId3"/>
              </a:buBlip>
              <a:defRPr/>
            </a:lvl3pPr>
            <a:lvl4pPr marL="514487" indent="-171496">
              <a:buFontTx/>
              <a:buBlip>
                <a:blip r:embed="rId4"/>
              </a:buBlip>
              <a:defRPr/>
            </a:lvl4pPr>
            <a:lvl5pPr marL="685983" indent="-171496">
              <a:buFontTx/>
              <a:buBlip>
                <a:blip r:embed="rId5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3543031" y="6416676"/>
            <a:ext cx="2056745" cy="365125"/>
          </a:xfrm>
          <a:prstGeom prst="rect">
            <a:avLst/>
          </a:prstGeom>
        </p:spPr>
        <p:txBody>
          <a:bodyPr/>
          <a:lstStyle/>
          <a:p>
            <a:fld id="{C814A648-7F95-454D-A2AB-527D4DDD3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-po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36551" y="543898"/>
            <a:ext cx="8464550" cy="1001713"/>
          </a:xfrm>
          <a:prstGeom prst="rect">
            <a:avLst/>
          </a:prstGeom>
        </p:spPr>
        <p:txBody>
          <a:bodyPr lIns="73124"/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52484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MLO_ExecBriefing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675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92" y="168446"/>
            <a:ext cx="8807191" cy="103137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169992" y="1272905"/>
            <a:ext cx="8807690" cy="82296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3"/>
          <p:cNvSpPr>
            <a:spLocks noGrp="1"/>
          </p:cNvSpPr>
          <p:nvPr>
            <p:ph type="sldNum" sz="quarter" idx="4"/>
          </p:nvPr>
        </p:nvSpPr>
        <p:spPr>
          <a:xfrm>
            <a:off x="169992" y="6596418"/>
            <a:ext cx="444484" cy="2308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4687EF64-1417-46D3-B2A9-0B44CD7E3A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2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12881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Cover-image-3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69066" y="-1"/>
            <a:ext cx="54864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DEL_PRI_RGB.gi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98" y="366583"/>
            <a:ext cx="1720800" cy="322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38" y="998068"/>
            <a:ext cx="4878856" cy="670396"/>
          </a:xfrm>
        </p:spPr>
        <p:txBody>
          <a:bodyPr anchor="b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38" y="1672132"/>
            <a:ext cx="4878856" cy="67039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611313"/>
            <a:ext cx="8412480" cy="4734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50353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620"/>
            <a:ext cx="841248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5760" y="1611313"/>
            <a:ext cx="8412480" cy="4734292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620"/>
            <a:ext cx="841248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65760" y="295683"/>
            <a:ext cx="5394960" cy="12435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5760" y="1611313"/>
            <a:ext cx="5394960" cy="4735487"/>
          </a:xfr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08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620"/>
            <a:ext cx="841248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5760" y="1611313"/>
            <a:ext cx="4114800" cy="4735487"/>
          </a:xfrm>
        </p:spPr>
        <p:txBody>
          <a:bodyPr/>
          <a:lstStyle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4663440" y="1611313"/>
            <a:ext cx="4114800" cy="4735487"/>
          </a:xfrm>
        </p:spPr>
        <p:txBody>
          <a:bodyPr/>
          <a:lstStyle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360540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" name="think-cell Slide" r:id="rId29" imgW="6350000" imgH="6350000" progId="">
                  <p:embed/>
                </p:oleObj>
              </mc:Choice>
              <mc:Fallback>
                <p:oleObj name="think-cell Slide" r:id="rId29" imgW="6350000" imgH="6350000" progId="">
                  <p:embed/>
                  <p:pic>
                    <p:nvPicPr>
                      <p:cNvPr id="0" name="Picture 3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65760" y="295683"/>
            <a:ext cx="8412480" cy="12441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5760" y="1611313"/>
            <a:ext cx="8412480" cy="4734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Bullet level 4</a:t>
            </a:r>
          </a:p>
        </p:txBody>
      </p:sp>
      <p:sp>
        <p:nvSpPr>
          <p:cNvPr id="6" name="TextBox 5"/>
          <p:cNvSpPr txBox="1"/>
          <p:nvPr/>
        </p:nvSpPr>
        <p:spPr bwMode="gray">
          <a:xfrm>
            <a:off x="365760" y="6481703"/>
            <a:ext cx="4572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fld id="{95CC1D26-A9BD-4BDE-BDD9-08EDBAE96860}" type="slidenum">
              <a:rPr lang="en-US" sz="800" smtClean="0">
                <a:solidFill>
                  <a:srgbClr val="8C8C8C"/>
                </a:solidFill>
              </a:rPr>
              <a:pPr algn="l"/>
              <a:t>‹#›</a:t>
            </a:fld>
            <a:endParaRPr lang="en-US" sz="800" dirty="0">
              <a:solidFill>
                <a:srgbClr val="8C8C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7" r:id="rId3"/>
    <p:sldLayoutId id="2147483678" r:id="rId4"/>
    <p:sldLayoutId id="2147483680" r:id="rId5"/>
    <p:sldLayoutId id="2147483681" r:id="rId6"/>
    <p:sldLayoutId id="2147483695" r:id="rId7"/>
    <p:sldLayoutId id="2147483679" r:id="rId8"/>
    <p:sldLayoutId id="2147483697" r:id="rId9"/>
    <p:sldLayoutId id="2147483682" r:id="rId10"/>
    <p:sldLayoutId id="2147483698" r:id="rId11"/>
    <p:sldLayoutId id="2147483696" r:id="rId12"/>
    <p:sldLayoutId id="2147483684" r:id="rId13"/>
    <p:sldLayoutId id="2147483691" r:id="rId14"/>
    <p:sldLayoutId id="2147483690" r:id="rId15"/>
    <p:sldLayoutId id="2147483683" r:id="rId16"/>
    <p:sldLayoutId id="2147483692" r:id="rId17"/>
    <p:sldLayoutId id="2147483685" r:id="rId18"/>
    <p:sldLayoutId id="2147483693" r:id="rId19"/>
    <p:sldLayoutId id="2147483694" r:id="rId20"/>
    <p:sldLayoutId id="2147483689" r:id="rId21"/>
    <p:sldLayoutId id="2147483699" r:id="rId22"/>
    <p:sldLayoutId id="2147483707" r:id="rId23"/>
    <p:sldLayoutId id="2147483711" r:id="rId24"/>
    <p:sldLayoutId id="2147483712" r:id="rId25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SzPct val="25000"/>
        <a:buFontTx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03200" indent="-203200" algn="l" defTabSz="914400" rtl="0" eaLnBrk="1" latinLnBrk="0" hangingPunct="1">
        <a:spcBef>
          <a:spcPts val="600"/>
        </a:spcBef>
        <a:buClrTx/>
        <a:buSzPct val="100000"/>
        <a:buFont typeface="Arial"/>
        <a:buChar char="•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431800" indent="-203200" algn="l" defTabSz="914400" rtl="0" eaLnBrk="1" latinLnBrk="0" hangingPunct="1">
        <a:spcBef>
          <a:spcPts val="600"/>
        </a:spcBef>
        <a:buClrTx/>
        <a:buSzPct val="100000"/>
        <a:buFont typeface="Arial"/>
        <a:buChar char="−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660400" indent="-203200" algn="l" defTabSz="914400" rtl="0" eaLnBrk="1" latinLnBrk="0" hangingPunct="1">
        <a:spcBef>
          <a:spcPts val="600"/>
        </a:spcBef>
        <a:buClrTx/>
        <a:buSzPct val="100000"/>
        <a:buFont typeface="Arial"/>
        <a:buChar char="◦"/>
        <a:defRPr lang="en-US" sz="16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889000" indent="-203200" algn="l" defTabSz="798513" rtl="0" eaLnBrk="1" latinLnBrk="0" hangingPunct="1">
        <a:spcBef>
          <a:spcPts val="600"/>
        </a:spcBef>
        <a:buClrTx/>
        <a:buSzPct val="100000"/>
        <a:buFont typeface="Arial"/>
        <a:buChar char="−"/>
        <a:tabLst/>
        <a:defRPr lang="en-US" sz="16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umanising Healthcare_Front Cover_HighResolution.jpg">
            <a:extLst>
              <a:ext uri="{FF2B5EF4-FFF2-40B4-BE49-F238E27FC236}">
                <a16:creationId xmlns:a16="http://schemas.microsoft.com/office/drawing/2014/main" id="{12DCC096-58F8-467D-90E6-88EF18DAA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85800"/>
            <a:ext cx="3744416" cy="5775092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185EDD-35E8-45BA-BF3A-D7E50BC3F2B8}"/>
              </a:ext>
            </a:extLst>
          </p:cNvPr>
          <p:cNvSpPr/>
          <p:nvPr/>
        </p:nvSpPr>
        <p:spPr bwMode="gray">
          <a:xfrm>
            <a:off x="7772400" y="76200"/>
            <a:ext cx="1524000" cy="1219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32" y="534554"/>
            <a:ext cx="3513676" cy="102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/>
          </p:cNvSpPr>
          <p:nvPr/>
        </p:nvSpPr>
        <p:spPr bwMode="auto">
          <a:xfrm>
            <a:off x="3851920" y="3068960"/>
            <a:ext cx="5543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9pPr>
          </a:lstStyle>
          <a:p>
            <a:pPr algn="ctr" eaLnBrk="1" hangingPunct="1"/>
            <a:r>
              <a:rPr lang="en-GB" sz="2800" dirty="0">
                <a:solidFill>
                  <a:srgbClr val="3165BB"/>
                </a:solidFill>
              </a:rPr>
              <a:t>Edinburgh Community </a:t>
            </a:r>
          </a:p>
          <a:p>
            <a:pPr algn="ctr" eaLnBrk="1" hangingPunct="1"/>
            <a:r>
              <a:rPr lang="en-GB" sz="2800" dirty="0">
                <a:solidFill>
                  <a:srgbClr val="3165BB"/>
                </a:solidFill>
              </a:rPr>
              <a:t>Health Forum</a:t>
            </a:r>
          </a:p>
          <a:p>
            <a:pPr algn="ctr" eaLnBrk="1" hangingPunct="1"/>
            <a:r>
              <a:rPr lang="en-US" altLang="en-US" sz="2800" dirty="0">
                <a:solidFill>
                  <a:srgbClr val="2B65AD"/>
                </a:solidFill>
                <a:latin typeface="GillSans Light" pitchFamily="-128" charset="0"/>
                <a:sym typeface="GillSans Light" pitchFamily="-128" charset="0"/>
              </a:rPr>
              <a:t>27</a:t>
            </a:r>
            <a:r>
              <a:rPr lang="en-US" altLang="en-US" sz="2800" baseline="30000" dirty="0">
                <a:solidFill>
                  <a:srgbClr val="2B65AD"/>
                </a:solidFill>
                <a:latin typeface="GillSans Light" pitchFamily="-128" charset="0"/>
                <a:sym typeface="GillSans Light" pitchFamily="-128" charset="0"/>
              </a:rPr>
              <a:t>th</a:t>
            </a:r>
            <a:r>
              <a:rPr lang="en-US" altLang="en-US" sz="2800" dirty="0">
                <a:solidFill>
                  <a:srgbClr val="2B65AD"/>
                </a:solidFill>
                <a:latin typeface="GillSans Light" pitchFamily="-128" charset="0"/>
                <a:sym typeface="GillSans Light" pitchFamily="-128" charset="0"/>
              </a:rPr>
              <a:t> August 2019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 rot="10800000" flipH="1">
            <a:off x="5076056" y="1772816"/>
            <a:ext cx="2764904" cy="0"/>
          </a:xfrm>
          <a:prstGeom prst="line">
            <a:avLst/>
          </a:prstGeom>
          <a:noFill/>
          <a:ln w="38100">
            <a:solidFill>
              <a:srgbClr val="1552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45867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866423" y="2282575"/>
            <a:ext cx="1485758" cy="3661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4800" y="782638"/>
            <a:ext cx="7513638" cy="75723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A transformative innovation system that contains three ways of acting in and seeing the world.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295275"/>
            <a:ext cx="8108950" cy="469900"/>
          </a:xfrm>
        </p:spPr>
        <p:txBody>
          <a:bodyPr/>
          <a:lstStyle/>
          <a:p>
            <a:r>
              <a:rPr lang="en-US" sz="3200" b="1" dirty="0">
                <a:solidFill>
                  <a:srgbClr val="3165BB"/>
                </a:solidFill>
                <a:latin typeface="GillSans Light"/>
              </a:rPr>
              <a:t>Three Horizons: Bringing it Together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280160" y="2143125"/>
            <a:ext cx="6583680" cy="3352800"/>
            <a:chOff x="685800" y="2286000"/>
            <a:chExt cx="6583680" cy="3352800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685800" y="2286000"/>
              <a:ext cx="0" cy="335280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685800" y="5638800"/>
              <a:ext cx="6583680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Placeholder 3"/>
          <p:cNvSpPr txBox="1">
            <a:spLocks/>
          </p:cNvSpPr>
          <p:nvPr/>
        </p:nvSpPr>
        <p:spPr bwMode="gray">
          <a:xfrm>
            <a:off x="646009" y="2128687"/>
            <a:ext cx="440826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25000"/>
              <a:buFontTx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/>
              <a:t>Pattern</a:t>
            </a:r>
          </a:p>
        </p:txBody>
      </p:sp>
      <p:sp>
        <p:nvSpPr>
          <p:cNvPr id="65" name="Text Placeholder 3"/>
          <p:cNvSpPr txBox="1">
            <a:spLocks/>
          </p:cNvSpPr>
          <p:nvPr/>
        </p:nvSpPr>
        <p:spPr bwMode="gray">
          <a:xfrm>
            <a:off x="7442432" y="5646978"/>
            <a:ext cx="298160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000" b="1" dirty="0"/>
              <a:t>Time</a:t>
            </a:r>
          </a:p>
        </p:txBody>
      </p:sp>
      <p:sp>
        <p:nvSpPr>
          <p:cNvPr id="66" name="Freeform 65"/>
          <p:cNvSpPr/>
          <p:nvPr/>
        </p:nvSpPr>
        <p:spPr bwMode="gray">
          <a:xfrm>
            <a:off x="1272209" y="2570508"/>
            <a:ext cx="6192078" cy="2534478"/>
          </a:xfrm>
          <a:custGeom>
            <a:avLst/>
            <a:gdLst>
              <a:gd name="connsiteX0" fmla="*/ 0 w 6192078"/>
              <a:gd name="connsiteY0" fmla="*/ 0 h 2534478"/>
              <a:gd name="connsiteX1" fmla="*/ 3160643 w 6192078"/>
              <a:gd name="connsiteY1" fmla="*/ 1341782 h 2534478"/>
              <a:gd name="connsiteX2" fmla="*/ 6192078 w 6192078"/>
              <a:gd name="connsiteY2" fmla="*/ 2534478 h 253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2078" h="2534478">
                <a:moveTo>
                  <a:pt x="0" y="0"/>
                </a:moveTo>
                <a:lnTo>
                  <a:pt x="3160643" y="1341782"/>
                </a:lnTo>
                <a:cubicBezTo>
                  <a:pt x="4192656" y="1764195"/>
                  <a:pt x="5685182" y="2054087"/>
                  <a:pt x="6192078" y="2534478"/>
                </a:cubicBezTo>
              </a:path>
            </a:pathLst>
          </a:custGeom>
          <a:noFill/>
          <a:ln w="19050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 bwMode="gray">
          <a:xfrm>
            <a:off x="1292087" y="2494916"/>
            <a:ext cx="6416784" cy="2703889"/>
          </a:xfrm>
          <a:custGeom>
            <a:avLst/>
            <a:gdLst>
              <a:gd name="connsiteX0" fmla="*/ 0 w 6416784"/>
              <a:gd name="connsiteY0" fmla="*/ 125287 h 2703889"/>
              <a:gd name="connsiteX1" fmla="*/ 1043609 w 6416784"/>
              <a:gd name="connsiteY1" fmla="*/ 125287 h 2703889"/>
              <a:gd name="connsiteX2" fmla="*/ 3120887 w 6416784"/>
              <a:gd name="connsiteY2" fmla="*/ 1427313 h 2703889"/>
              <a:gd name="connsiteX3" fmla="*/ 5178287 w 6416784"/>
              <a:gd name="connsiteY3" fmla="*/ 2500739 h 2703889"/>
              <a:gd name="connsiteX4" fmla="*/ 6202017 w 6416784"/>
              <a:gd name="connsiteY4" fmla="*/ 2610070 h 270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84" h="2703889">
                <a:moveTo>
                  <a:pt x="0" y="125287"/>
                </a:moveTo>
                <a:cubicBezTo>
                  <a:pt x="261730" y="16785"/>
                  <a:pt x="523461" y="-91717"/>
                  <a:pt x="1043609" y="125287"/>
                </a:cubicBezTo>
                <a:cubicBezTo>
                  <a:pt x="1563757" y="342291"/>
                  <a:pt x="2431774" y="1031404"/>
                  <a:pt x="3120887" y="1427313"/>
                </a:cubicBezTo>
                <a:cubicBezTo>
                  <a:pt x="3810000" y="1823222"/>
                  <a:pt x="4664765" y="2303613"/>
                  <a:pt x="5178287" y="2500739"/>
                </a:cubicBezTo>
                <a:cubicBezTo>
                  <a:pt x="5691809" y="2697865"/>
                  <a:pt x="6907695" y="2784005"/>
                  <a:pt x="6202017" y="2610070"/>
                </a:cubicBezTo>
              </a:path>
            </a:pathLst>
          </a:custGeom>
          <a:noFill/>
          <a:ln w="19050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 bwMode="gray">
          <a:xfrm>
            <a:off x="1295400" y="2504435"/>
            <a:ext cx="6172200" cy="2620429"/>
          </a:xfrm>
          <a:custGeom>
            <a:avLst/>
            <a:gdLst>
              <a:gd name="connsiteX0" fmla="*/ 0 w 6172200"/>
              <a:gd name="connsiteY0" fmla="*/ 170356 h 2694895"/>
              <a:gd name="connsiteX1" fmla="*/ 1003853 w 6172200"/>
              <a:gd name="connsiteY1" fmla="*/ 100782 h 2694895"/>
              <a:gd name="connsiteX2" fmla="*/ 2872409 w 6172200"/>
              <a:gd name="connsiteY2" fmla="*/ 1363052 h 2694895"/>
              <a:gd name="connsiteX3" fmla="*/ 4721087 w 6172200"/>
              <a:gd name="connsiteY3" fmla="*/ 2436478 h 2694895"/>
              <a:gd name="connsiteX4" fmla="*/ 6172200 w 6172200"/>
              <a:gd name="connsiteY4" fmla="*/ 2694895 h 2694895"/>
              <a:gd name="connsiteX0" fmla="*/ 0 w 6172200"/>
              <a:gd name="connsiteY0" fmla="*/ 95890 h 2620429"/>
              <a:gd name="connsiteX1" fmla="*/ 1143000 w 6172200"/>
              <a:gd name="connsiteY1" fmla="*/ 155525 h 2620429"/>
              <a:gd name="connsiteX2" fmla="*/ 2872409 w 6172200"/>
              <a:gd name="connsiteY2" fmla="*/ 1288586 h 2620429"/>
              <a:gd name="connsiteX3" fmla="*/ 4721087 w 6172200"/>
              <a:gd name="connsiteY3" fmla="*/ 2362012 h 2620429"/>
              <a:gd name="connsiteX4" fmla="*/ 6172200 w 6172200"/>
              <a:gd name="connsiteY4" fmla="*/ 2620429 h 262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200" h="2620429">
                <a:moveTo>
                  <a:pt x="0" y="95890"/>
                </a:moveTo>
                <a:cubicBezTo>
                  <a:pt x="262559" y="-38289"/>
                  <a:pt x="664265" y="-43258"/>
                  <a:pt x="1143000" y="155525"/>
                </a:cubicBezTo>
                <a:cubicBezTo>
                  <a:pt x="1621735" y="354308"/>
                  <a:pt x="2276061" y="920838"/>
                  <a:pt x="2872409" y="1288586"/>
                </a:cubicBezTo>
                <a:cubicBezTo>
                  <a:pt x="3468757" y="1656334"/>
                  <a:pt x="4171122" y="2140038"/>
                  <a:pt x="4721087" y="2362012"/>
                </a:cubicBezTo>
                <a:cubicBezTo>
                  <a:pt x="5271052" y="2583986"/>
                  <a:pt x="5923722" y="2593925"/>
                  <a:pt x="6172200" y="2620429"/>
                </a:cubicBezTo>
              </a:path>
            </a:pathLst>
          </a:custGeom>
          <a:noFill/>
          <a:ln w="38100" algn="ctr">
            <a:solidFill>
              <a:srgbClr val="C0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 bwMode="gray">
          <a:xfrm>
            <a:off x="1295400" y="2727660"/>
            <a:ext cx="6112565" cy="1756891"/>
          </a:xfrm>
          <a:custGeom>
            <a:avLst/>
            <a:gdLst>
              <a:gd name="connsiteX0" fmla="*/ 0 w 6112565"/>
              <a:gd name="connsiteY0" fmla="*/ 1764819 h 1789114"/>
              <a:gd name="connsiteX1" fmla="*/ 834887 w 6112565"/>
              <a:gd name="connsiteY1" fmla="*/ 1546158 h 1789114"/>
              <a:gd name="connsiteX2" fmla="*/ 2941982 w 6112565"/>
              <a:gd name="connsiteY2" fmla="*/ 15532 h 1789114"/>
              <a:gd name="connsiteX3" fmla="*/ 4363278 w 6112565"/>
              <a:gd name="connsiteY3" fmla="*/ 780845 h 1789114"/>
              <a:gd name="connsiteX4" fmla="*/ 6112565 w 6112565"/>
              <a:gd name="connsiteY4" fmla="*/ 1208227 h 1789114"/>
              <a:gd name="connsiteX0" fmla="*/ 0 w 6112565"/>
              <a:gd name="connsiteY0" fmla="*/ 1769668 h 1793963"/>
              <a:gd name="connsiteX1" fmla="*/ 834887 w 6112565"/>
              <a:gd name="connsiteY1" fmla="*/ 1551007 h 1793963"/>
              <a:gd name="connsiteX2" fmla="*/ 2941982 w 6112565"/>
              <a:gd name="connsiteY2" fmla="*/ 20381 h 1793963"/>
              <a:gd name="connsiteX3" fmla="*/ 4462669 w 6112565"/>
              <a:gd name="connsiteY3" fmla="*/ 706181 h 1793963"/>
              <a:gd name="connsiteX4" fmla="*/ 6112565 w 6112565"/>
              <a:gd name="connsiteY4" fmla="*/ 1213076 h 1793963"/>
              <a:gd name="connsiteX0" fmla="*/ 0 w 6112565"/>
              <a:gd name="connsiteY0" fmla="*/ 1760498 h 1784793"/>
              <a:gd name="connsiteX1" fmla="*/ 834887 w 6112565"/>
              <a:gd name="connsiteY1" fmla="*/ 1541837 h 1784793"/>
              <a:gd name="connsiteX2" fmla="*/ 2941982 w 6112565"/>
              <a:gd name="connsiteY2" fmla="*/ 11211 h 1784793"/>
              <a:gd name="connsiteX3" fmla="*/ 4899991 w 6112565"/>
              <a:gd name="connsiteY3" fmla="*/ 865976 h 1784793"/>
              <a:gd name="connsiteX4" fmla="*/ 6112565 w 6112565"/>
              <a:gd name="connsiteY4" fmla="*/ 1203906 h 1784793"/>
              <a:gd name="connsiteX0" fmla="*/ 0 w 6112565"/>
              <a:gd name="connsiteY0" fmla="*/ 1753370 h 1756891"/>
              <a:gd name="connsiteX1" fmla="*/ 1162878 w 6112565"/>
              <a:gd name="connsiteY1" fmla="*/ 1246475 h 1756891"/>
              <a:gd name="connsiteX2" fmla="*/ 2941982 w 6112565"/>
              <a:gd name="connsiteY2" fmla="*/ 4083 h 1756891"/>
              <a:gd name="connsiteX3" fmla="*/ 4899991 w 6112565"/>
              <a:gd name="connsiteY3" fmla="*/ 858848 h 1756891"/>
              <a:gd name="connsiteX4" fmla="*/ 6112565 w 6112565"/>
              <a:gd name="connsiteY4" fmla="*/ 1196778 h 175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2565" h="1756891">
                <a:moveTo>
                  <a:pt x="0" y="1753370"/>
                </a:moveTo>
                <a:cubicBezTo>
                  <a:pt x="172278" y="1789813"/>
                  <a:pt x="672548" y="1538023"/>
                  <a:pt x="1162878" y="1246475"/>
                </a:cubicBezTo>
                <a:cubicBezTo>
                  <a:pt x="1653208" y="954927"/>
                  <a:pt x="2319130" y="68687"/>
                  <a:pt x="2941982" y="4083"/>
                </a:cubicBezTo>
                <a:cubicBezTo>
                  <a:pt x="3564834" y="-60521"/>
                  <a:pt x="4371561" y="660065"/>
                  <a:pt x="4899991" y="858848"/>
                </a:cubicBezTo>
                <a:cubicBezTo>
                  <a:pt x="5428422" y="1057630"/>
                  <a:pt x="5502137" y="1082478"/>
                  <a:pt x="6112565" y="1196778"/>
                </a:cubicBezTo>
              </a:path>
            </a:pathLst>
          </a:custGeom>
          <a:noFill/>
          <a:ln w="38100" algn="ctr">
            <a:solidFill>
              <a:srgbClr val="3165BB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 bwMode="gray">
          <a:xfrm>
            <a:off x="1311965" y="2471116"/>
            <a:ext cx="5307496" cy="2667113"/>
          </a:xfrm>
          <a:custGeom>
            <a:avLst/>
            <a:gdLst>
              <a:gd name="connsiteX0" fmla="*/ 0 w 5307496"/>
              <a:gd name="connsiteY0" fmla="*/ 2653748 h 2667113"/>
              <a:gd name="connsiteX1" fmla="*/ 1391478 w 5307496"/>
              <a:gd name="connsiteY1" fmla="*/ 2494722 h 2667113"/>
              <a:gd name="connsiteX2" fmla="*/ 3120887 w 5307496"/>
              <a:gd name="connsiteY2" fmla="*/ 1441174 h 2667113"/>
              <a:gd name="connsiteX3" fmla="*/ 5307496 w 5307496"/>
              <a:gd name="connsiteY3" fmla="*/ 0 h 266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7496" h="2667113">
                <a:moveTo>
                  <a:pt x="0" y="2653748"/>
                </a:moveTo>
                <a:cubicBezTo>
                  <a:pt x="435665" y="2675283"/>
                  <a:pt x="871330" y="2696818"/>
                  <a:pt x="1391478" y="2494722"/>
                </a:cubicBezTo>
                <a:cubicBezTo>
                  <a:pt x="1911626" y="2292626"/>
                  <a:pt x="2468217" y="1856961"/>
                  <a:pt x="3120887" y="1441174"/>
                </a:cubicBezTo>
                <a:cubicBezTo>
                  <a:pt x="3773557" y="1025387"/>
                  <a:pt x="4967909" y="253448"/>
                  <a:pt x="5307496" y="0"/>
                </a:cubicBezTo>
              </a:path>
            </a:pathLst>
          </a:custGeom>
          <a:noFill/>
          <a:ln w="19050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 bwMode="gray">
          <a:xfrm>
            <a:off x="1295400" y="2143125"/>
            <a:ext cx="6142382" cy="2819400"/>
          </a:xfrm>
          <a:custGeom>
            <a:avLst/>
            <a:gdLst>
              <a:gd name="connsiteX0" fmla="*/ 0 w 6102626"/>
              <a:gd name="connsiteY0" fmla="*/ 2655022 h 2655022"/>
              <a:gd name="connsiteX1" fmla="*/ 1431235 w 6102626"/>
              <a:gd name="connsiteY1" fmla="*/ 2456240 h 2655022"/>
              <a:gd name="connsiteX2" fmla="*/ 2872408 w 6102626"/>
              <a:gd name="connsiteY2" fmla="*/ 1651170 h 2655022"/>
              <a:gd name="connsiteX3" fmla="*/ 4164495 w 6102626"/>
              <a:gd name="connsiteY3" fmla="*/ 518109 h 2655022"/>
              <a:gd name="connsiteX4" fmla="*/ 5426765 w 6102626"/>
              <a:gd name="connsiteY4" fmla="*/ 80788 h 2655022"/>
              <a:gd name="connsiteX5" fmla="*/ 6102626 w 6102626"/>
              <a:gd name="connsiteY5" fmla="*/ 1275 h 2655022"/>
              <a:gd name="connsiteX0" fmla="*/ 0 w 6102626"/>
              <a:gd name="connsiteY0" fmla="*/ 2654391 h 2654391"/>
              <a:gd name="connsiteX1" fmla="*/ 1431235 w 6102626"/>
              <a:gd name="connsiteY1" fmla="*/ 2455609 h 2654391"/>
              <a:gd name="connsiteX2" fmla="*/ 2872408 w 6102626"/>
              <a:gd name="connsiteY2" fmla="*/ 1650539 h 2654391"/>
              <a:gd name="connsiteX3" fmla="*/ 4164495 w 6102626"/>
              <a:gd name="connsiteY3" fmla="*/ 517478 h 2654391"/>
              <a:gd name="connsiteX4" fmla="*/ 5227982 w 6102626"/>
              <a:gd name="connsiteY4" fmla="*/ 90096 h 2654391"/>
              <a:gd name="connsiteX5" fmla="*/ 6102626 w 6102626"/>
              <a:gd name="connsiteY5" fmla="*/ 644 h 265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2626" h="2654391">
                <a:moveTo>
                  <a:pt x="0" y="2654391"/>
                </a:moveTo>
                <a:cubicBezTo>
                  <a:pt x="476250" y="2638654"/>
                  <a:pt x="952500" y="2622918"/>
                  <a:pt x="1431235" y="2455609"/>
                </a:cubicBezTo>
                <a:cubicBezTo>
                  <a:pt x="1909970" y="2288300"/>
                  <a:pt x="2416865" y="1973561"/>
                  <a:pt x="2872408" y="1650539"/>
                </a:cubicBezTo>
                <a:cubicBezTo>
                  <a:pt x="3327951" y="1327517"/>
                  <a:pt x="3771899" y="777552"/>
                  <a:pt x="4164495" y="517478"/>
                </a:cubicBezTo>
                <a:cubicBezTo>
                  <a:pt x="4557091" y="257404"/>
                  <a:pt x="4904960" y="176235"/>
                  <a:pt x="5227982" y="90096"/>
                </a:cubicBezTo>
                <a:cubicBezTo>
                  <a:pt x="5551004" y="3957"/>
                  <a:pt x="5926206" y="-2669"/>
                  <a:pt x="6102626" y="644"/>
                </a:cubicBezTo>
              </a:path>
            </a:pathLst>
          </a:custGeom>
          <a:noFill/>
          <a:ln w="38100" algn="ctr">
            <a:solidFill>
              <a:srgbClr val="177D36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345095" y="4097228"/>
            <a:ext cx="3266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400" b="1" dirty="0">
                <a:solidFill>
                  <a:srgbClr val="3165BB"/>
                </a:solidFill>
              </a:rPr>
              <a:t>H2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45095" y="5086347"/>
            <a:ext cx="3266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400" b="1" dirty="0">
                <a:solidFill>
                  <a:srgbClr val="177D36"/>
                </a:solidFill>
              </a:rPr>
              <a:t>H3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345095" y="2694417"/>
            <a:ext cx="3266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400" b="1" dirty="0">
                <a:solidFill>
                  <a:srgbClr val="C00000"/>
                </a:solidFill>
              </a:rPr>
              <a:t>H1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4365" y="4523601"/>
            <a:ext cx="2610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GB" b="1" dirty="0">
                <a:solidFill>
                  <a:schemeClr val="tx2"/>
                </a:solidFill>
              </a:rPr>
              <a:t>Entrepreneur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6765" y="3013501"/>
            <a:ext cx="2610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GB" b="1" dirty="0">
                <a:solidFill>
                  <a:schemeClr val="tx2"/>
                </a:solidFill>
              </a:rPr>
              <a:t>Manager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6764" y="5514201"/>
            <a:ext cx="2610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GB" b="1" dirty="0">
                <a:solidFill>
                  <a:schemeClr val="tx2"/>
                </a:solidFill>
              </a:rPr>
              <a:t>Visionary</a:t>
            </a:r>
          </a:p>
        </p:txBody>
      </p:sp>
    </p:spTree>
    <p:extLst>
      <p:ext uri="{BB962C8B-B14F-4D97-AF65-F5344CB8AC3E}">
        <p14:creationId xmlns:p14="http://schemas.microsoft.com/office/powerpoint/2010/main" val="279828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218613F9-8DAA-4CEB-9784-E325132E2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0" y="196850"/>
          <a:ext cx="9144000" cy="646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Acrobat Document" r:id="rId4" imgW="11342857" imgH="8019048" progId="AcroExch.Document.11">
                  <p:embed/>
                </p:oleObj>
              </mc:Choice>
              <mc:Fallback>
                <p:oleObj name="Acrobat Document" r:id="rId4" imgW="11342857" imgH="8019048" progId="AcroExch.Document.11">
                  <p:embed/>
                  <p:pic>
                    <p:nvPicPr>
                      <p:cNvPr id="101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6850"/>
                        <a:ext cx="9144000" cy="646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2 New Im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857250"/>
            <a:ext cx="45053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17" y="5319712"/>
            <a:ext cx="925115" cy="46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48367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bp_learnd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7055"/>
            <a:ext cx="35941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2B65AD"/>
                </a:solidFill>
                <a:latin typeface="GillSans Light"/>
                <a:ea typeface="ヒラギノ角ゴ ProN W3"/>
                <a:cs typeface="ヒラギノ角ゴ ProN W3"/>
                <a:sym typeface="GillSans Light"/>
              </a:rPr>
              <a:t>Fife Shine </a:t>
            </a:r>
            <a:r>
              <a:rPr lang="en-US" altLang="en-US" sz="4400" dirty="0" err="1">
                <a:solidFill>
                  <a:srgbClr val="2B65AD"/>
                </a:solidFill>
                <a:latin typeface="GillSans Light"/>
                <a:ea typeface="ヒラギノ角ゴ ProN W3"/>
                <a:cs typeface="ヒラギノ角ゴ ProN W3"/>
                <a:sym typeface="GillSans Light"/>
              </a:rPr>
              <a:t>Programme</a:t>
            </a:r>
            <a:endParaRPr lang="en-US" sz="4400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196752"/>
            <a:ext cx="86042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GB" sz="2200" dirty="0">
                <a:cs typeface="+mn-cs"/>
              </a:rPr>
              <a:t>Find ways for older people to thrive, not just survive at home.</a:t>
            </a:r>
          </a:p>
          <a:p>
            <a:pPr marL="342900" indent="-342900">
              <a:buFont typeface="Arial"/>
              <a:buChar char="•"/>
              <a:defRPr/>
            </a:pPr>
            <a:endParaRPr lang="en-GB" sz="2200" dirty="0">
              <a:cs typeface="+mn-cs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200" dirty="0">
                <a:cs typeface="+mn-cs"/>
              </a:rPr>
              <a:t>Explore what matters to people, solution-focused approaches</a:t>
            </a:r>
          </a:p>
          <a:p>
            <a:pPr marL="342900" indent="-342900">
              <a:buFont typeface="Arial"/>
              <a:buChar char="•"/>
              <a:defRPr/>
            </a:pPr>
            <a:endParaRPr lang="en-GB" sz="2200" dirty="0">
              <a:cs typeface="+mn-cs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200" dirty="0"/>
              <a:t>Develop quality relationships to c</a:t>
            </a:r>
            <a:r>
              <a:rPr lang="en-GB" sz="2200" dirty="0">
                <a:cs typeface="+mn-cs"/>
              </a:rPr>
              <a:t>o-create solutions with family, neighbours a</a:t>
            </a:r>
            <a:r>
              <a:rPr lang="en-GB" sz="2200" dirty="0"/>
              <a:t>nd community</a:t>
            </a:r>
            <a:endParaRPr lang="en-US" sz="2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88891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43" y="188641"/>
            <a:ext cx="922308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8894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188927" y="-2077905"/>
            <a:ext cx="3910145" cy="3910145"/>
            <a:chOff x="0" y="0"/>
            <a:chExt cx="3616" cy="3616"/>
          </a:xfrm>
          <a:solidFill>
            <a:schemeClr val="bg1"/>
          </a:solidFill>
        </p:grpSpPr>
        <p:sp>
          <p:nvSpPr>
            <p:cNvPr id="5" name="Oval 4"/>
            <p:cNvSpPr>
              <a:spLocks/>
            </p:cNvSpPr>
            <p:nvPr/>
          </p:nvSpPr>
          <p:spPr bwMode="auto">
            <a:xfrm>
              <a:off x="0" y="0"/>
              <a:ext cx="3616" cy="36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9pPr>
            </a:lstStyle>
            <a:p>
              <a:pPr eaLnBrk="1" hangingPunct="1">
                <a:defRPr/>
              </a:pPr>
              <a:endParaRPr lang="en-GB" altLang="en-US" sz="4200">
                <a:solidFill>
                  <a:srgbClr val="000000"/>
                </a:solidFill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1888"/>
              <a:ext cx="1136" cy="11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334000" y="1436906"/>
            <a:ext cx="3581400" cy="4278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GB" b="1" dirty="0">
                <a:solidFill>
                  <a:srgbClr val="3165BB"/>
                </a:solidFill>
              </a:rPr>
              <a:t>A Case Study in Systems Change in Health and Social Care</a:t>
            </a:r>
          </a:p>
          <a:p>
            <a:pPr>
              <a:spcBef>
                <a:spcPts val="1200"/>
              </a:spcBef>
              <a:buSzPct val="25000"/>
            </a:pPr>
            <a:r>
              <a:rPr lang="en-GB" dirty="0">
                <a:solidFill>
                  <a:srgbClr val="3165BB"/>
                </a:solidFill>
              </a:rPr>
              <a:t>Part One:  </a:t>
            </a:r>
          </a:p>
          <a:p>
            <a:pPr>
              <a:spcBef>
                <a:spcPts val="1200"/>
              </a:spcBef>
              <a:buSzPct val="25000"/>
            </a:pPr>
            <a:r>
              <a:rPr lang="en-GB" b="1" dirty="0">
                <a:solidFill>
                  <a:srgbClr val="3165BB"/>
                </a:solidFill>
              </a:rPr>
              <a:t>Conceptual Architecture</a:t>
            </a:r>
          </a:p>
          <a:p>
            <a:pPr>
              <a:spcBef>
                <a:spcPts val="1200"/>
              </a:spcBef>
              <a:buSzPct val="25000"/>
            </a:pPr>
            <a:r>
              <a:rPr lang="en-GB" dirty="0">
                <a:solidFill>
                  <a:srgbClr val="3165BB"/>
                </a:solidFill>
              </a:rPr>
              <a:t>Part Two:  </a:t>
            </a:r>
          </a:p>
          <a:p>
            <a:pPr>
              <a:spcBef>
                <a:spcPts val="1200"/>
              </a:spcBef>
              <a:buSzPct val="25000"/>
            </a:pPr>
            <a:r>
              <a:rPr lang="en-GB" b="1" dirty="0">
                <a:solidFill>
                  <a:srgbClr val="3165BB"/>
                </a:solidFill>
              </a:rPr>
              <a:t>The Story of SHINE</a:t>
            </a:r>
          </a:p>
          <a:p>
            <a:pPr>
              <a:spcBef>
                <a:spcPts val="1200"/>
              </a:spcBef>
              <a:buSzPct val="25000"/>
            </a:pPr>
            <a:r>
              <a:rPr lang="en-GB" dirty="0">
                <a:solidFill>
                  <a:srgbClr val="3165BB"/>
                </a:solidFill>
              </a:rPr>
              <a:t>Part Three:  </a:t>
            </a:r>
          </a:p>
          <a:p>
            <a:pPr>
              <a:spcBef>
                <a:spcPts val="1200"/>
              </a:spcBef>
              <a:buSzPct val="25000"/>
            </a:pPr>
            <a:r>
              <a:rPr lang="en-GB" b="1" dirty="0">
                <a:solidFill>
                  <a:srgbClr val="3165BB"/>
                </a:solidFill>
              </a:rPr>
              <a:t>The Last Mile</a:t>
            </a:r>
          </a:p>
          <a:p>
            <a:pPr>
              <a:spcBef>
                <a:spcPts val="1200"/>
              </a:spcBef>
              <a:buSzPct val="25000"/>
            </a:pPr>
            <a:r>
              <a:rPr lang="en-GB" dirty="0">
                <a:solidFill>
                  <a:srgbClr val="3165BB"/>
                </a:solidFill>
              </a:rPr>
              <a:t>Part Four:  </a:t>
            </a:r>
          </a:p>
          <a:p>
            <a:pPr>
              <a:spcBef>
                <a:spcPts val="1200"/>
              </a:spcBef>
              <a:buSzPct val="25000"/>
            </a:pPr>
            <a:r>
              <a:rPr lang="en-GB" b="1" dirty="0">
                <a:solidFill>
                  <a:srgbClr val="3165BB"/>
                </a:solidFill>
              </a:rPr>
              <a:t>What Works?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4600" y="6005899"/>
            <a:ext cx="23975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1200"/>
              </a:spcBef>
              <a:buSzPct val="25000"/>
            </a:pPr>
            <a:r>
              <a:rPr lang="en-GB" dirty="0">
                <a:solidFill>
                  <a:schemeClr val="tx2"/>
                </a:solidFill>
              </a:rPr>
              <a:t>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84F3AA-414B-4FAE-A73D-F1AE059F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4423336" cy="6282898"/>
          </a:xfrm>
          <a:prstGeom prst="rect">
            <a:avLst/>
          </a:prstGeom>
          <a:ln>
            <a:solidFill>
              <a:srgbClr val="3165BB"/>
            </a:solidFill>
          </a:ln>
        </p:spPr>
      </p:pic>
    </p:spTree>
    <p:extLst>
      <p:ext uri="{BB962C8B-B14F-4D97-AF65-F5344CB8AC3E}">
        <p14:creationId xmlns:p14="http://schemas.microsoft.com/office/powerpoint/2010/main" val="305431805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/>
          </p:cNvSpPr>
          <p:nvPr/>
        </p:nvSpPr>
        <p:spPr bwMode="auto">
          <a:xfrm>
            <a:off x="4462463" y="1931988"/>
            <a:ext cx="37211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80000"/>
              </a:spcBef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0A8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000">
                <a:solidFill>
                  <a:srgbClr val="2B65AD"/>
                </a:solidFill>
                <a:latin typeface="GillSans Light"/>
                <a:ea typeface="ヒラギノ角ゴ ProN W3"/>
                <a:cs typeface="ヒラギノ角ゴ ProN W3"/>
                <a:sym typeface="GillSans Light"/>
              </a:rPr>
              <a:t>Shifting systems to a new pattern of viability fit for the future rather than just fixing what’s failing in the present.  Growing the new in the presence of the old.</a:t>
            </a:r>
          </a:p>
        </p:txBody>
      </p:sp>
      <p:sp>
        <p:nvSpPr>
          <p:cNvPr id="5124" name="Rectangle 2"/>
          <p:cNvSpPr>
            <a:spLocks/>
          </p:cNvSpPr>
          <p:nvPr/>
        </p:nvSpPr>
        <p:spPr bwMode="auto">
          <a:xfrm>
            <a:off x="1231900" y="466725"/>
            <a:ext cx="66802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80000"/>
              </a:spcBef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0A8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4400" dirty="0">
                <a:solidFill>
                  <a:srgbClr val="2B65AD"/>
                </a:solidFill>
                <a:latin typeface="GillSans Light"/>
                <a:ea typeface="ヒラギノ角ゴ ProN W3"/>
                <a:cs typeface="ヒラギノ角ゴ ProN W3"/>
                <a:sym typeface="GillSans Light"/>
              </a:rPr>
              <a:t>Transformative Innovation</a:t>
            </a:r>
            <a:endParaRPr lang="en-US" altLang="en-US" sz="3000" dirty="0">
              <a:solidFill>
                <a:srgbClr val="2B65AD"/>
              </a:solidFill>
              <a:latin typeface="GillSans Light"/>
              <a:ea typeface="ヒラギノ角ゴ ProN W3"/>
              <a:cs typeface="ヒラギノ角ゴ ProN W3"/>
              <a:sym typeface="GillSans Light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sz="3000" dirty="0">
              <a:solidFill>
                <a:srgbClr val="2B65AD"/>
              </a:solidFill>
              <a:latin typeface="GillSans Light"/>
              <a:ea typeface="ヒラギノ角ゴ ProN W3"/>
              <a:cs typeface="ヒラギノ角ゴ ProN W3"/>
              <a:sym typeface="GillSans Light"/>
            </a:endParaRPr>
          </a:p>
        </p:txBody>
      </p:sp>
      <p:pic>
        <p:nvPicPr>
          <p:cNvPr id="5125" name="Picture 6" descr="Transformative Innovation: A Guide to Practice and Poli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711325"/>
            <a:ext cx="3275012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3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866423" y="2282575"/>
            <a:ext cx="1485758" cy="3661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4800" y="782638"/>
            <a:ext cx="7513638" cy="75723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A transformative innovation system that contains three ways of acting in and seeing the world.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295275"/>
            <a:ext cx="8108950" cy="469900"/>
          </a:xfrm>
        </p:spPr>
        <p:txBody>
          <a:bodyPr/>
          <a:lstStyle/>
          <a:p>
            <a:r>
              <a:rPr lang="en-US" sz="3200" b="1" dirty="0">
                <a:solidFill>
                  <a:srgbClr val="3165BB"/>
                </a:solidFill>
                <a:latin typeface="GillSans Light"/>
              </a:rPr>
              <a:t>Three Horizons reprise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280160" y="2143125"/>
            <a:ext cx="6583680" cy="3352800"/>
            <a:chOff x="685800" y="2286000"/>
            <a:chExt cx="6583680" cy="3352800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685800" y="2286000"/>
              <a:ext cx="0" cy="335280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685800" y="5638800"/>
              <a:ext cx="6583680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Placeholder 3"/>
          <p:cNvSpPr txBox="1">
            <a:spLocks/>
          </p:cNvSpPr>
          <p:nvPr/>
        </p:nvSpPr>
        <p:spPr bwMode="gray">
          <a:xfrm>
            <a:off x="646009" y="2128687"/>
            <a:ext cx="440826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25000"/>
              <a:buFontTx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/>
              <a:t>Pattern</a:t>
            </a:r>
          </a:p>
        </p:txBody>
      </p:sp>
      <p:sp>
        <p:nvSpPr>
          <p:cNvPr id="65" name="Text Placeholder 3"/>
          <p:cNvSpPr txBox="1">
            <a:spLocks/>
          </p:cNvSpPr>
          <p:nvPr/>
        </p:nvSpPr>
        <p:spPr bwMode="gray">
          <a:xfrm>
            <a:off x="7442432" y="5646978"/>
            <a:ext cx="298160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000" b="1" dirty="0"/>
              <a:t>Time</a:t>
            </a:r>
          </a:p>
        </p:txBody>
      </p:sp>
      <p:sp>
        <p:nvSpPr>
          <p:cNvPr id="66" name="Freeform 65"/>
          <p:cNvSpPr/>
          <p:nvPr/>
        </p:nvSpPr>
        <p:spPr bwMode="gray">
          <a:xfrm>
            <a:off x="1272209" y="2570508"/>
            <a:ext cx="6192078" cy="2534478"/>
          </a:xfrm>
          <a:custGeom>
            <a:avLst/>
            <a:gdLst>
              <a:gd name="connsiteX0" fmla="*/ 0 w 6192078"/>
              <a:gd name="connsiteY0" fmla="*/ 0 h 2534478"/>
              <a:gd name="connsiteX1" fmla="*/ 3160643 w 6192078"/>
              <a:gd name="connsiteY1" fmla="*/ 1341782 h 2534478"/>
              <a:gd name="connsiteX2" fmla="*/ 6192078 w 6192078"/>
              <a:gd name="connsiteY2" fmla="*/ 2534478 h 253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2078" h="2534478">
                <a:moveTo>
                  <a:pt x="0" y="0"/>
                </a:moveTo>
                <a:lnTo>
                  <a:pt x="3160643" y="1341782"/>
                </a:lnTo>
                <a:cubicBezTo>
                  <a:pt x="4192656" y="1764195"/>
                  <a:pt x="5685182" y="2054087"/>
                  <a:pt x="6192078" y="2534478"/>
                </a:cubicBezTo>
              </a:path>
            </a:pathLst>
          </a:custGeom>
          <a:noFill/>
          <a:ln w="19050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 bwMode="gray">
          <a:xfrm>
            <a:off x="1292087" y="2494916"/>
            <a:ext cx="6416784" cy="2703889"/>
          </a:xfrm>
          <a:custGeom>
            <a:avLst/>
            <a:gdLst>
              <a:gd name="connsiteX0" fmla="*/ 0 w 6416784"/>
              <a:gd name="connsiteY0" fmla="*/ 125287 h 2703889"/>
              <a:gd name="connsiteX1" fmla="*/ 1043609 w 6416784"/>
              <a:gd name="connsiteY1" fmla="*/ 125287 h 2703889"/>
              <a:gd name="connsiteX2" fmla="*/ 3120887 w 6416784"/>
              <a:gd name="connsiteY2" fmla="*/ 1427313 h 2703889"/>
              <a:gd name="connsiteX3" fmla="*/ 5178287 w 6416784"/>
              <a:gd name="connsiteY3" fmla="*/ 2500739 h 2703889"/>
              <a:gd name="connsiteX4" fmla="*/ 6202017 w 6416784"/>
              <a:gd name="connsiteY4" fmla="*/ 2610070 h 270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84" h="2703889">
                <a:moveTo>
                  <a:pt x="0" y="125287"/>
                </a:moveTo>
                <a:cubicBezTo>
                  <a:pt x="261730" y="16785"/>
                  <a:pt x="523461" y="-91717"/>
                  <a:pt x="1043609" y="125287"/>
                </a:cubicBezTo>
                <a:cubicBezTo>
                  <a:pt x="1563757" y="342291"/>
                  <a:pt x="2431774" y="1031404"/>
                  <a:pt x="3120887" y="1427313"/>
                </a:cubicBezTo>
                <a:cubicBezTo>
                  <a:pt x="3810000" y="1823222"/>
                  <a:pt x="4664765" y="2303613"/>
                  <a:pt x="5178287" y="2500739"/>
                </a:cubicBezTo>
                <a:cubicBezTo>
                  <a:pt x="5691809" y="2697865"/>
                  <a:pt x="6907695" y="2784005"/>
                  <a:pt x="6202017" y="2610070"/>
                </a:cubicBezTo>
              </a:path>
            </a:pathLst>
          </a:custGeom>
          <a:noFill/>
          <a:ln w="19050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 bwMode="gray">
          <a:xfrm>
            <a:off x="1295400" y="2504435"/>
            <a:ext cx="6172200" cy="2620429"/>
          </a:xfrm>
          <a:custGeom>
            <a:avLst/>
            <a:gdLst>
              <a:gd name="connsiteX0" fmla="*/ 0 w 6172200"/>
              <a:gd name="connsiteY0" fmla="*/ 170356 h 2694895"/>
              <a:gd name="connsiteX1" fmla="*/ 1003853 w 6172200"/>
              <a:gd name="connsiteY1" fmla="*/ 100782 h 2694895"/>
              <a:gd name="connsiteX2" fmla="*/ 2872409 w 6172200"/>
              <a:gd name="connsiteY2" fmla="*/ 1363052 h 2694895"/>
              <a:gd name="connsiteX3" fmla="*/ 4721087 w 6172200"/>
              <a:gd name="connsiteY3" fmla="*/ 2436478 h 2694895"/>
              <a:gd name="connsiteX4" fmla="*/ 6172200 w 6172200"/>
              <a:gd name="connsiteY4" fmla="*/ 2694895 h 2694895"/>
              <a:gd name="connsiteX0" fmla="*/ 0 w 6172200"/>
              <a:gd name="connsiteY0" fmla="*/ 95890 h 2620429"/>
              <a:gd name="connsiteX1" fmla="*/ 1143000 w 6172200"/>
              <a:gd name="connsiteY1" fmla="*/ 155525 h 2620429"/>
              <a:gd name="connsiteX2" fmla="*/ 2872409 w 6172200"/>
              <a:gd name="connsiteY2" fmla="*/ 1288586 h 2620429"/>
              <a:gd name="connsiteX3" fmla="*/ 4721087 w 6172200"/>
              <a:gd name="connsiteY3" fmla="*/ 2362012 h 2620429"/>
              <a:gd name="connsiteX4" fmla="*/ 6172200 w 6172200"/>
              <a:gd name="connsiteY4" fmla="*/ 2620429 h 262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200" h="2620429">
                <a:moveTo>
                  <a:pt x="0" y="95890"/>
                </a:moveTo>
                <a:cubicBezTo>
                  <a:pt x="262559" y="-38289"/>
                  <a:pt x="664265" y="-43258"/>
                  <a:pt x="1143000" y="155525"/>
                </a:cubicBezTo>
                <a:cubicBezTo>
                  <a:pt x="1621735" y="354308"/>
                  <a:pt x="2276061" y="920838"/>
                  <a:pt x="2872409" y="1288586"/>
                </a:cubicBezTo>
                <a:cubicBezTo>
                  <a:pt x="3468757" y="1656334"/>
                  <a:pt x="4171122" y="2140038"/>
                  <a:pt x="4721087" y="2362012"/>
                </a:cubicBezTo>
                <a:cubicBezTo>
                  <a:pt x="5271052" y="2583986"/>
                  <a:pt x="5923722" y="2593925"/>
                  <a:pt x="6172200" y="2620429"/>
                </a:cubicBezTo>
              </a:path>
            </a:pathLst>
          </a:custGeom>
          <a:noFill/>
          <a:ln w="38100" algn="ctr">
            <a:solidFill>
              <a:srgbClr val="C0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 bwMode="gray">
          <a:xfrm>
            <a:off x="1295400" y="2727660"/>
            <a:ext cx="6112565" cy="1756891"/>
          </a:xfrm>
          <a:custGeom>
            <a:avLst/>
            <a:gdLst>
              <a:gd name="connsiteX0" fmla="*/ 0 w 6112565"/>
              <a:gd name="connsiteY0" fmla="*/ 1764819 h 1789114"/>
              <a:gd name="connsiteX1" fmla="*/ 834887 w 6112565"/>
              <a:gd name="connsiteY1" fmla="*/ 1546158 h 1789114"/>
              <a:gd name="connsiteX2" fmla="*/ 2941982 w 6112565"/>
              <a:gd name="connsiteY2" fmla="*/ 15532 h 1789114"/>
              <a:gd name="connsiteX3" fmla="*/ 4363278 w 6112565"/>
              <a:gd name="connsiteY3" fmla="*/ 780845 h 1789114"/>
              <a:gd name="connsiteX4" fmla="*/ 6112565 w 6112565"/>
              <a:gd name="connsiteY4" fmla="*/ 1208227 h 1789114"/>
              <a:gd name="connsiteX0" fmla="*/ 0 w 6112565"/>
              <a:gd name="connsiteY0" fmla="*/ 1769668 h 1793963"/>
              <a:gd name="connsiteX1" fmla="*/ 834887 w 6112565"/>
              <a:gd name="connsiteY1" fmla="*/ 1551007 h 1793963"/>
              <a:gd name="connsiteX2" fmla="*/ 2941982 w 6112565"/>
              <a:gd name="connsiteY2" fmla="*/ 20381 h 1793963"/>
              <a:gd name="connsiteX3" fmla="*/ 4462669 w 6112565"/>
              <a:gd name="connsiteY3" fmla="*/ 706181 h 1793963"/>
              <a:gd name="connsiteX4" fmla="*/ 6112565 w 6112565"/>
              <a:gd name="connsiteY4" fmla="*/ 1213076 h 1793963"/>
              <a:gd name="connsiteX0" fmla="*/ 0 w 6112565"/>
              <a:gd name="connsiteY0" fmla="*/ 1760498 h 1784793"/>
              <a:gd name="connsiteX1" fmla="*/ 834887 w 6112565"/>
              <a:gd name="connsiteY1" fmla="*/ 1541837 h 1784793"/>
              <a:gd name="connsiteX2" fmla="*/ 2941982 w 6112565"/>
              <a:gd name="connsiteY2" fmla="*/ 11211 h 1784793"/>
              <a:gd name="connsiteX3" fmla="*/ 4899991 w 6112565"/>
              <a:gd name="connsiteY3" fmla="*/ 865976 h 1784793"/>
              <a:gd name="connsiteX4" fmla="*/ 6112565 w 6112565"/>
              <a:gd name="connsiteY4" fmla="*/ 1203906 h 1784793"/>
              <a:gd name="connsiteX0" fmla="*/ 0 w 6112565"/>
              <a:gd name="connsiteY0" fmla="*/ 1753370 h 1756891"/>
              <a:gd name="connsiteX1" fmla="*/ 1162878 w 6112565"/>
              <a:gd name="connsiteY1" fmla="*/ 1246475 h 1756891"/>
              <a:gd name="connsiteX2" fmla="*/ 2941982 w 6112565"/>
              <a:gd name="connsiteY2" fmla="*/ 4083 h 1756891"/>
              <a:gd name="connsiteX3" fmla="*/ 4899991 w 6112565"/>
              <a:gd name="connsiteY3" fmla="*/ 858848 h 1756891"/>
              <a:gd name="connsiteX4" fmla="*/ 6112565 w 6112565"/>
              <a:gd name="connsiteY4" fmla="*/ 1196778 h 175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2565" h="1756891">
                <a:moveTo>
                  <a:pt x="0" y="1753370"/>
                </a:moveTo>
                <a:cubicBezTo>
                  <a:pt x="172278" y="1789813"/>
                  <a:pt x="672548" y="1538023"/>
                  <a:pt x="1162878" y="1246475"/>
                </a:cubicBezTo>
                <a:cubicBezTo>
                  <a:pt x="1653208" y="954927"/>
                  <a:pt x="2319130" y="68687"/>
                  <a:pt x="2941982" y="4083"/>
                </a:cubicBezTo>
                <a:cubicBezTo>
                  <a:pt x="3564834" y="-60521"/>
                  <a:pt x="4371561" y="660065"/>
                  <a:pt x="4899991" y="858848"/>
                </a:cubicBezTo>
                <a:cubicBezTo>
                  <a:pt x="5428422" y="1057630"/>
                  <a:pt x="5502137" y="1082478"/>
                  <a:pt x="6112565" y="1196778"/>
                </a:cubicBezTo>
              </a:path>
            </a:pathLst>
          </a:custGeom>
          <a:noFill/>
          <a:ln w="38100" algn="ctr">
            <a:solidFill>
              <a:srgbClr val="3165BB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 bwMode="gray">
          <a:xfrm>
            <a:off x="1311965" y="2471116"/>
            <a:ext cx="5307496" cy="2667113"/>
          </a:xfrm>
          <a:custGeom>
            <a:avLst/>
            <a:gdLst>
              <a:gd name="connsiteX0" fmla="*/ 0 w 5307496"/>
              <a:gd name="connsiteY0" fmla="*/ 2653748 h 2667113"/>
              <a:gd name="connsiteX1" fmla="*/ 1391478 w 5307496"/>
              <a:gd name="connsiteY1" fmla="*/ 2494722 h 2667113"/>
              <a:gd name="connsiteX2" fmla="*/ 3120887 w 5307496"/>
              <a:gd name="connsiteY2" fmla="*/ 1441174 h 2667113"/>
              <a:gd name="connsiteX3" fmla="*/ 5307496 w 5307496"/>
              <a:gd name="connsiteY3" fmla="*/ 0 h 266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7496" h="2667113">
                <a:moveTo>
                  <a:pt x="0" y="2653748"/>
                </a:moveTo>
                <a:cubicBezTo>
                  <a:pt x="435665" y="2675283"/>
                  <a:pt x="871330" y="2696818"/>
                  <a:pt x="1391478" y="2494722"/>
                </a:cubicBezTo>
                <a:cubicBezTo>
                  <a:pt x="1911626" y="2292626"/>
                  <a:pt x="2468217" y="1856961"/>
                  <a:pt x="3120887" y="1441174"/>
                </a:cubicBezTo>
                <a:cubicBezTo>
                  <a:pt x="3773557" y="1025387"/>
                  <a:pt x="4967909" y="253448"/>
                  <a:pt x="5307496" y="0"/>
                </a:cubicBezTo>
              </a:path>
            </a:pathLst>
          </a:custGeom>
          <a:noFill/>
          <a:ln w="19050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 bwMode="gray">
          <a:xfrm>
            <a:off x="1295400" y="2143125"/>
            <a:ext cx="6142382" cy="2819400"/>
          </a:xfrm>
          <a:custGeom>
            <a:avLst/>
            <a:gdLst>
              <a:gd name="connsiteX0" fmla="*/ 0 w 6102626"/>
              <a:gd name="connsiteY0" fmla="*/ 2655022 h 2655022"/>
              <a:gd name="connsiteX1" fmla="*/ 1431235 w 6102626"/>
              <a:gd name="connsiteY1" fmla="*/ 2456240 h 2655022"/>
              <a:gd name="connsiteX2" fmla="*/ 2872408 w 6102626"/>
              <a:gd name="connsiteY2" fmla="*/ 1651170 h 2655022"/>
              <a:gd name="connsiteX3" fmla="*/ 4164495 w 6102626"/>
              <a:gd name="connsiteY3" fmla="*/ 518109 h 2655022"/>
              <a:gd name="connsiteX4" fmla="*/ 5426765 w 6102626"/>
              <a:gd name="connsiteY4" fmla="*/ 80788 h 2655022"/>
              <a:gd name="connsiteX5" fmla="*/ 6102626 w 6102626"/>
              <a:gd name="connsiteY5" fmla="*/ 1275 h 2655022"/>
              <a:gd name="connsiteX0" fmla="*/ 0 w 6102626"/>
              <a:gd name="connsiteY0" fmla="*/ 2654391 h 2654391"/>
              <a:gd name="connsiteX1" fmla="*/ 1431235 w 6102626"/>
              <a:gd name="connsiteY1" fmla="*/ 2455609 h 2654391"/>
              <a:gd name="connsiteX2" fmla="*/ 2872408 w 6102626"/>
              <a:gd name="connsiteY2" fmla="*/ 1650539 h 2654391"/>
              <a:gd name="connsiteX3" fmla="*/ 4164495 w 6102626"/>
              <a:gd name="connsiteY3" fmla="*/ 517478 h 2654391"/>
              <a:gd name="connsiteX4" fmla="*/ 5227982 w 6102626"/>
              <a:gd name="connsiteY4" fmla="*/ 90096 h 2654391"/>
              <a:gd name="connsiteX5" fmla="*/ 6102626 w 6102626"/>
              <a:gd name="connsiteY5" fmla="*/ 644 h 265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2626" h="2654391">
                <a:moveTo>
                  <a:pt x="0" y="2654391"/>
                </a:moveTo>
                <a:cubicBezTo>
                  <a:pt x="476250" y="2638654"/>
                  <a:pt x="952500" y="2622918"/>
                  <a:pt x="1431235" y="2455609"/>
                </a:cubicBezTo>
                <a:cubicBezTo>
                  <a:pt x="1909970" y="2288300"/>
                  <a:pt x="2416865" y="1973561"/>
                  <a:pt x="2872408" y="1650539"/>
                </a:cubicBezTo>
                <a:cubicBezTo>
                  <a:pt x="3327951" y="1327517"/>
                  <a:pt x="3771899" y="777552"/>
                  <a:pt x="4164495" y="517478"/>
                </a:cubicBezTo>
                <a:cubicBezTo>
                  <a:pt x="4557091" y="257404"/>
                  <a:pt x="4904960" y="176235"/>
                  <a:pt x="5227982" y="90096"/>
                </a:cubicBezTo>
                <a:cubicBezTo>
                  <a:pt x="5551004" y="3957"/>
                  <a:pt x="5926206" y="-2669"/>
                  <a:pt x="6102626" y="644"/>
                </a:cubicBezTo>
              </a:path>
            </a:pathLst>
          </a:custGeom>
          <a:noFill/>
          <a:ln w="38100" algn="ctr">
            <a:solidFill>
              <a:srgbClr val="177D36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345095" y="4097228"/>
            <a:ext cx="3266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400" b="1" dirty="0">
                <a:solidFill>
                  <a:srgbClr val="3165BB"/>
                </a:solidFill>
              </a:rPr>
              <a:t>H2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45095" y="5086347"/>
            <a:ext cx="3266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400" b="1" dirty="0">
                <a:solidFill>
                  <a:srgbClr val="177D36"/>
                </a:solidFill>
              </a:rPr>
              <a:t>H3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345095" y="2694417"/>
            <a:ext cx="3266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400" b="1" dirty="0">
                <a:solidFill>
                  <a:srgbClr val="C00000"/>
                </a:solidFill>
              </a:rPr>
              <a:t>H1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4365" y="4523601"/>
            <a:ext cx="2610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GB" b="1" dirty="0">
                <a:solidFill>
                  <a:schemeClr val="tx2"/>
                </a:solidFill>
              </a:rPr>
              <a:t>Entrepreneur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6765" y="3013501"/>
            <a:ext cx="2610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GB" b="1" dirty="0">
                <a:solidFill>
                  <a:schemeClr val="tx2"/>
                </a:solidFill>
              </a:rPr>
              <a:t>Manager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6764" y="5514201"/>
            <a:ext cx="2610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GB" b="1" dirty="0">
                <a:solidFill>
                  <a:schemeClr val="tx2"/>
                </a:solidFill>
              </a:rPr>
              <a:t>Visionary</a:t>
            </a:r>
          </a:p>
        </p:txBody>
      </p:sp>
    </p:spTree>
    <p:extLst>
      <p:ext uri="{BB962C8B-B14F-4D97-AF65-F5344CB8AC3E}">
        <p14:creationId xmlns:p14="http://schemas.microsoft.com/office/powerpoint/2010/main" val="378777437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032750" cy="469900"/>
          </a:xfrm>
        </p:spPr>
        <p:txBody>
          <a:bodyPr/>
          <a:lstStyle/>
          <a:p>
            <a:r>
              <a:rPr lang="en-US" sz="3200" b="1" dirty="0">
                <a:solidFill>
                  <a:srgbClr val="3165BB"/>
                </a:solidFill>
                <a:latin typeface="GillSans Light"/>
              </a:rPr>
              <a:t>Three Horizons Voices and Relationships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4800" y="914400"/>
            <a:ext cx="8748712" cy="757237"/>
          </a:xfrm>
        </p:spPr>
        <p:txBody>
          <a:bodyPr/>
          <a:lstStyle/>
          <a:p>
            <a:r>
              <a:rPr lang="en-US" dirty="0"/>
              <a:t>Shifting from negative mindsets to positive perspectives enables people</a:t>
            </a:r>
            <a:br>
              <a:rPr lang="en-US" dirty="0"/>
            </a:br>
            <a:r>
              <a:rPr lang="en-US" dirty="0"/>
              <a:t>to work across horizons and facilitate the conditions for transformative change.</a:t>
            </a:r>
          </a:p>
        </p:txBody>
      </p:sp>
      <p:sp>
        <p:nvSpPr>
          <p:cNvPr id="10" name="iBar:29/127"/>
          <p:cNvSpPr/>
          <p:nvPr/>
        </p:nvSpPr>
        <p:spPr bwMode="gray">
          <a:xfrm>
            <a:off x="368300" y="1996440"/>
            <a:ext cx="4114800" cy="36576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91440" tIns="0" rIns="91440" bIns="0" rtlCol="0" anchor="ctr"/>
          <a:lstStyle/>
          <a:p>
            <a:pPr algn="ctr">
              <a:lnSpc>
                <a:spcPct val="106000"/>
              </a:lnSpc>
            </a:pPr>
            <a:r>
              <a:rPr lang="en-US" sz="1600" b="1" dirty="0">
                <a:solidFill>
                  <a:srgbClr val="FFFFFF"/>
                </a:solidFill>
              </a:rPr>
              <a:t>Negative Mindsets</a:t>
            </a:r>
          </a:p>
        </p:txBody>
      </p:sp>
      <p:sp>
        <p:nvSpPr>
          <p:cNvPr id="11" name="iBar:367/127"/>
          <p:cNvSpPr/>
          <p:nvPr/>
        </p:nvSpPr>
        <p:spPr bwMode="gray">
          <a:xfrm>
            <a:off x="4660900" y="1996440"/>
            <a:ext cx="4114800" cy="36576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91440" tIns="0" rIns="91440" bIns="0" rtlCol="0" anchor="ctr"/>
          <a:lstStyle/>
          <a:p>
            <a:pPr algn="ctr">
              <a:lnSpc>
                <a:spcPct val="106000"/>
              </a:lnSpc>
            </a:pPr>
            <a:r>
              <a:rPr lang="en-US" sz="1600" b="1" dirty="0">
                <a:solidFill>
                  <a:srgbClr val="FFFFFF"/>
                </a:solidFill>
              </a:rPr>
              <a:t>Positive Perspectives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600" y="2819400"/>
            <a:ext cx="3429000" cy="3660951"/>
            <a:chOff x="609600" y="2310779"/>
            <a:chExt cx="3429000" cy="3660951"/>
          </a:xfrm>
        </p:grpSpPr>
        <p:sp>
          <p:nvSpPr>
            <p:cNvPr id="12" name="TextBox 11"/>
            <p:cNvSpPr txBox="1"/>
            <p:nvPr/>
          </p:nvSpPr>
          <p:spPr>
            <a:xfrm>
              <a:off x="609600" y="2310779"/>
              <a:ext cx="6096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  <a:buSzPct val="25000"/>
              </a:pPr>
              <a:r>
                <a:rPr lang="en-US" b="1" dirty="0">
                  <a:solidFill>
                    <a:srgbClr val="C00000"/>
                  </a:solidFill>
                </a:rPr>
                <a:t>H1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5694731"/>
              <a:ext cx="6096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  <a:buSzPct val="25000"/>
              </a:pPr>
              <a:r>
                <a:rPr lang="en-US" b="1" dirty="0">
                  <a:solidFill>
                    <a:srgbClr val="177D36"/>
                  </a:solidFill>
                </a:rPr>
                <a:t>H3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4002755"/>
              <a:ext cx="6096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  <a:buSzPct val="25000"/>
              </a:pPr>
              <a:r>
                <a:rPr lang="en-US" b="1" dirty="0">
                  <a:solidFill>
                    <a:srgbClr val="3165BB"/>
                  </a:solidFill>
                </a:rPr>
                <a:t>H2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914400" y="3096398"/>
            <a:ext cx="0" cy="15544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116330" y="2884324"/>
            <a:ext cx="1308100" cy="78742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921251">
            <a:off x="1249045" y="2980768"/>
            <a:ext cx="1143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600" dirty="0">
                <a:solidFill>
                  <a:schemeClr val="tx2"/>
                </a:solidFill>
              </a:rPr>
              <a:t>Too Risky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162947" y="3750528"/>
            <a:ext cx="1143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600" dirty="0">
                <a:solidFill>
                  <a:schemeClr val="tx2"/>
                </a:solidFill>
              </a:rPr>
              <a:t>Irrelevant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04240" y="4650878"/>
            <a:ext cx="10160" cy="1504406"/>
          </a:xfrm>
          <a:prstGeom prst="straightConnector1">
            <a:avLst/>
          </a:prstGeom>
          <a:ln w="28575">
            <a:solidFill>
              <a:srgbClr val="177D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116330" y="5592405"/>
            <a:ext cx="1308100" cy="787422"/>
          </a:xfrm>
          <a:prstGeom prst="straightConnector1">
            <a:avLst/>
          </a:prstGeom>
          <a:ln w="28575">
            <a:solidFill>
              <a:srgbClr val="177D3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200000">
            <a:off x="162947" y="5279971"/>
            <a:ext cx="1143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600" dirty="0">
                <a:solidFill>
                  <a:schemeClr val="tx2"/>
                </a:solidFill>
              </a:rPr>
              <a:t>Dinosaur</a:t>
            </a:r>
          </a:p>
        </p:txBody>
      </p:sp>
      <p:sp>
        <p:nvSpPr>
          <p:cNvPr id="42" name="TextBox 41"/>
          <p:cNvSpPr txBox="1"/>
          <p:nvPr/>
        </p:nvSpPr>
        <p:spPr>
          <a:xfrm rot="19694538">
            <a:off x="1211579" y="6028530"/>
            <a:ext cx="12573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600" dirty="0">
                <a:solidFill>
                  <a:schemeClr val="tx2"/>
                </a:solidFill>
              </a:rPr>
              <a:t>Compromise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425700" y="4788375"/>
            <a:ext cx="1308100" cy="787422"/>
          </a:xfrm>
          <a:prstGeom prst="straightConnector1">
            <a:avLst/>
          </a:prstGeom>
          <a:ln w="28575">
            <a:solidFill>
              <a:srgbClr val="3165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425700" y="3688354"/>
            <a:ext cx="1308100" cy="787422"/>
          </a:xfrm>
          <a:prstGeom prst="straightConnector1">
            <a:avLst/>
          </a:prstGeom>
          <a:ln w="28575">
            <a:solidFill>
              <a:srgbClr val="3165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921251">
            <a:off x="2612305" y="3833415"/>
            <a:ext cx="1143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600" dirty="0">
                <a:solidFill>
                  <a:schemeClr val="tx2"/>
                </a:solidFill>
              </a:rPr>
              <a:t>Obstructive</a:t>
            </a:r>
          </a:p>
        </p:txBody>
      </p:sp>
      <p:sp>
        <p:nvSpPr>
          <p:cNvPr id="46" name="TextBox 45"/>
          <p:cNvSpPr txBox="1"/>
          <p:nvPr/>
        </p:nvSpPr>
        <p:spPr>
          <a:xfrm rot="19694538">
            <a:off x="2542311" y="5212851"/>
            <a:ext cx="12573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600" dirty="0">
                <a:solidFill>
                  <a:schemeClr val="tx2"/>
                </a:solidFill>
              </a:rPr>
              <a:t>Impractical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06340" y="2819400"/>
            <a:ext cx="3429000" cy="3660951"/>
            <a:chOff x="5006340" y="2310779"/>
            <a:chExt cx="3429000" cy="3660951"/>
          </a:xfrm>
        </p:grpSpPr>
        <p:sp>
          <p:nvSpPr>
            <p:cNvPr id="49" name="TextBox 48"/>
            <p:cNvSpPr txBox="1"/>
            <p:nvPr/>
          </p:nvSpPr>
          <p:spPr>
            <a:xfrm>
              <a:off x="5006340" y="2310779"/>
              <a:ext cx="6096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  <a:buSzPct val="25000"/>
              </a:pPr>
              <a:r>
                <a:rPr lang="en-US" b="1" dirty="0">
                  <a:solidFill>
                    <a:srgbClr val="C00000"/>
                  </a:solidFill>
                </a:rPr>
                <a:t>H1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06340" y="5694731"/>
              <a:ext cx="6096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  <a:buSzPct val="25000"/>
              </a:pPr>
              <a:r>
                <a:rPr lang="en-US" b="1" dirty="0">
                  <a:solidFill>
                    <a:srgbClr val="177D36"/>
                  </a:solidFill>
                </a:rPr>
                <a:t>H3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25740" y="4002755"/>
              <a:ext cx="6096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  <a:buSzPct val="25000"/>
              </a:pPr>
              <a:r>
                <a:rPr lang="en-US" b="1" dirty="0">
                  <a:solidFill>
                    <a:srgbClr val="3165BB"/>
                  </a:solidFill>
                </a:rPr>
                <a:t>H2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>
            <a:off x="5311140" y="3096398"/>
            <a:ext cx="0" cy="15544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513070" y="2884324"/>
            <a:ext cx="1308100" cy="78742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921251">
            <a:off x="5645785" y="2980768"/>
            <a:ext cx="1143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600" dirty="0">
                <a:solidFill>
                  <a:schemeClr val="tx2"/>
                </a:solidFill>
              </a:rPr>
              <a:t>Ideas</a:t>
            </a:r>
          </a:p>
        </p:txBody>
      </p:sp>
      <p:sp>
        <p:nvSpPr>
          <p:cNvPr id="59" name="TextBox 58"/>
          <p:cNvSpPr txBox="1"/>
          <p:nvPr/>
        </p:nvSpPr>
        <p:spPr>
          <a:xfrm rot="16200000">
            <a:off x="4559687" y="3750528"/>
            <a:ext cx="1143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600" dirty="0">
                <a:solidFill>
                  <a:schemeClr val="tx2"/>
                </a:solidFill>
              </a:rPr>
              <a:t>Hope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300980" y="4650878"/>
            <a:ext cx="10160" cy="1504406"/>
          </a:xfrm>
          <a:prstGeom prst="straightConnector1">
            <a:avLst/>
          </a:prstGeom>
          <a:ln w="28575">
            <a:solidFill>
              <a:srgbClr val="177D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513070" y="5592405"/>
            <a:ext cx="1308100" cy="787422"/>
          </a:xfrm>
          <a:prstGeom prst="straightConnector1">
            <a:avLst/>
          </a:prstGeom>
          <a:ln w="28575">
            <a:solidFill>
              <a:srgbClr val="177D3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6200000">
            <a:off x="4559687" y="5279971"/>
            <a:ext cx="1143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600" dirty="0">
                <a:solidFill>
                  <a:schemeClr val="tx2"/>
                </a:solidFill>
              </a:rPr>
              <a:t>Scale</a:t>
            </a:r>
          </a:p>
        </p:txBody>
      </p:sp>
      <p:sp>
        <p:nvSpPr>
          <p:cNvPr id="61" name="TextBox 60"/>
          <p:cNvSpPr txBox="1"/>
          <p:nvPr/>
        </p:nvSpPr>
        <p:spPr>
          <a:xfrm rot="19694538">
            <a:off x="5608319" y="6028530"/>
            <a:ext cx="12573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600" dirty="0">
                <a:solidFill>
                  <a:schemeClr val="tx2"/>
                </a:solidFill>
              </a:rPr>
              <a:t>Ally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6822440" y="4788375"/>
            <a:ext cx="1308100" cy="787422"/>
          </a:xfrm>
          <a:prstGeom prst="straightConnector1">
            <a:avLst/>
          </a:prstGeom>
          <a:ln w="28575">
            <a:solidFill>
              <a:srgbClr val="3165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6822440" y="3688354"/>
            <a:ext cx="1308100" cy="787422"/>
          </a:xfrm>
          <a:prstGeom prst="straightConnector1">
            <a:avLst/>
          </a:prstGeom>
          <a:ln w="28575">
            <a:solidFill>
              <a:srgbClr val="3165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921251">
            <a:off x="7009045" y="3833415"/>
            <a:ext cx="1143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600" dirty="0">
                <a:solidFill>
                  <a:schemeClr val="tx2"/>
                </a:solidFill>
              </a:rPr>
              <a:t>Support</a:t>
            </a:r>
          </a:p>
        </p:txBody>
      </p:sp>
      <p:sp>
        <p:nvSpPr>
          <p:cNvPr id="63" name="TextBox 62"/>
          <p:cNvSpPr txBox="1"/>
          <p:nvPr/>
        </p:nvSpPr>
        <p:spPr>
          <a:xfrm rot="19694538">
            <a:off x="6939051" y="5212851"/>
            <a:ext cx="12573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600" dirty="0">
                <a:solidFill>
                  <a:schemeClr val="tx2"/>
                </a:solidFill>
              </a:rPr>
              <a:t>Inspiration</a:t>
            </a:r>
          </a:p>
        </p:txBody>
      </p:sp>
    </p:spTree>
    <p:extLst>
      <p:ext uri="{BB962C8B-B14F-4D97-AF65-F5344CB8AC3E}">
        <p14:creationId xmlns:p14="http://schemas.microsoft.com/office/powerpoint/2010/main" val="3960238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8" grpId="0"/>
      <p:bldP spid="40" grpId="0"/>
      <p:bldP spid="41" grpId="0"/>
      <p:bldP spid="42" grpId="0"/>
      <p:bldP spid="44" grpId="0"/>
      <p:bldP spid="46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3959692C-4A93-402E-9830-2B29643DD1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" r="5265"/>
          <a:stretch/>
        </p:blipFill>
        <p:spPr>
          <a:xfrm>
            <a:off x="161551" y="1916832"/>
            <a:ext cx="8820898" cy="3888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2A3C77-CF4F-4A05-9A50-BF6DEE6015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879600" cy="10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2002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BB5A7-F8EA-4876-ABC5-AB3AB3791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0"/>
            <a:ext cx="6127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694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9D47A3-6931-4C57-9631-DA30AAEC6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3636"/>
            <a:ext cx="8064896" cy="47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3060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188927" y="-1955073"/>
            <a:ext cx="3910145" cy="3910145"/>
            <a:chOff x="0" y="0"/>
            <a:chExt cx="3616" cy="3616"/>
          </a:xfrm>
          <a:solidFill>
            <a:schemeClr val="bg1"/>
          </a:solidFill>
        </p:grpSpPr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0" y="0"/>
              <a:ext cx="3616" cy="36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Sans" pitchFamily="-128" charset="0"/>
                  <a:ea typeface="ヒラギノ角ゴ ProN W3" pitchFamily="-128" charset="-128"/>
                  <a:sym typeface="GillSans" pitchFamily="-128" charset="0"/>
                </a:defRPr>
              </a:lvl9pPr>
            </a:lstStyle>
            <a:p>
              <a:pPr eaLnBrk="1" hangingPunct="1">
                <a:defRPr/>
              </a:pPr>
              <a:endParaRPr lang="en-GB" altLang="en-US" sz="4200">
                <a:solidFill>
                  <a:srgbClr val="000000"/>
                </a:solidFill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1888"/>
              <a:ext cx="1136" cy="11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4272968" y="744913"/>
            <a:ext cx="3813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80000"/>
              </a:spcBef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0A8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3600" dirty="0">
                <a:solidFill>
                  <a:srgbClr val="3165BB"/>
                </a:solidFill>
              </a:rPr>
              <a:t>An Invitation…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4142304" y="5132322"/>
            <a:ext cx="4786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80000"/>
              </a:spcBef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0A8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800" dirty="0">
                <a:solidFill>
                  <a:srgbClr val="3165BB"/>
                </a:solidFill>
              </a:rPr>
              <a:t>to join our Transformative Innovation Network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450850" y="6218238"/>
            <a:ext cx="3513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80000"/>
              </a:spcBef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0A8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800" dirty="0">
                <a:solidFill>
                  <a:srgbClr val="3165BB"/>
                </a:solidFill>
              </a:rPr>
              <a:t>www.iffpraxis.com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D8B731-5389-4BAC-BE0E-ADF8A9199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2" y="620688"/>
            <a:ext cx="3495430" cy="5548491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113AF5-CC32-4F8A-B731-182B0B89E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23479">
            <a:off x="4477548" y="2210341"/>
            <a:ext cx="3983420" cy="23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6578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559347" y="1724025"/>
            <a:ext cx="602530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9pPr>
          </a:lstStyle>
          <a:p>
            <a:pPr algn="ctr" eaLnBrk="1" hangingPunct="1"/>
            <a:r>
              <a:rPr lang="en-GB" altLang="en-US" sz="4200" dirty="0">
                <a:solidFill>
                  <a:srgbClr val="005DA2"/>
                </a:solidFill>
              </a:rPr>
              <a:t>Thank you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053145" y="3048000"/>
            <a:ext cx="7037710" cy="9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9pPr>
          </a:lstStyle>
          <a:p>
            <a:pPr algn="ctr" eaLnBrk="1" hangingPunct="1"/>
            <a:r>
              <a:rPr lang="en-GB" altLang="en-US" sz="3000" dirty="0">
                <a:solidFill>
                  <a:srgbClr val="005DA2"/>
                </a:solidFill>
              </a:rPr>
              <a:t>margaret@internationalfuturesforum.com</a:t>
            </a:r>
          </a:p>
          <a:p>
            <a:pPr algn="ctr" eaLnBrk="1" hangingPunct="1"/>
            <a:r>
              <a:rPr lang="en-GB" altLang="en-US" sz="3000" dirty="0">
                <a:solidFill>
                  <a:srgbClr val="005DA2"/>
                </a:solidFill>
              </a:rPr>
              <a:t>@</a:t>
            </a:r>
            <a:r>
              <a:rPr lang="en-GB" altLang="en-US" sz="3000" dirty="0" err="1">
                <a:solidFill>
                  <a:srgbClr val="005DA2"/>
                </a:solidFill>
              </a:rPr>
              <a:t>margaret_iff</a:t>
            </a:r>
            <a:endParaRPr lang="en-GB" altLang="en-US" sz="3000" dirty="0">
              <a:solidFill>
                <a:srgbClr val="005DA2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8FE422B-C783-44D1-A5AF-B2699BDE1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347" y="4267200"/>
            <a:ext cx="6025307" cy="71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9pPr>
          </a:lstStyle>
          <a:p>
            <a:pPr algn="ctr" eaLnBrk="1" hangingPunct="1"/>
            <a:r>
              <a:rPr lang="en-GB" altLang="en-US" sz="4200" dirty="0">
                <a:solidFill>
                  <a:srgbClr val="005DA2"/>
                </a:solidFill>
              </a:rPr>
              <a:t>www.iffpraxis.com</a:t>
            </a:r>
          </a:p>
        </p:txBody>
      </p:sp>
    </p:spTree>
    <p:extLst>
      <p:ext uri="{BB962C8B-B14F-4D97-AF65-F5344CB8AC3E}">
        <p14:creationId xmlns:p14="http://schemas.microsoft.com/office/powerpoint/2010/main" val="33303302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B65713F5-64A5-4917-94C2-016C965EA47C}"/>
              </a:ext>
            </a:extLst>
          </p:cNvPr>
          <p:cNvSpPr>
            <a:spLocks/>
          </p:cNvSpPr>
          <p:nvPr/>
        </p:nvSpPr>
        <p:spPr bwMode="auto">
          <a:xfrm>
            <a:off x="602443" y="1730055"/>
            <a:ext cx="795473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2B65AD"/>
                </a:solidFill>
                <a:latin typeface="GillSans Light" pitchFamily="-128" charset="0"/>
                <a:sym typeface="GillSans Light" pitchFamily="-128" charset="0"/>
              </a:rPr>
              <a:t>“How to take effective and responsible action in a world we do not understand and cannot control?”</a:t>
            </a:r>
            <a:endParaRPr lang="en-US" altLang="en-US" sz="2800" dirty="0">
              <a:solidFill>
                <a:srgbClr val="2B65AD"/>
              </a:solidFill>
              <a:latin typeface="GillSans Light" pitchFamily="-128" charset="0"/>
              <a:sym typeface="GillSans Light" pitchFamily="-12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237725-E0C2-461C-879B-A5FE64550AFA}"/>
              </a:ext>
            </a:extLst>
          </p:cNvPr>
          <p:cNvSpPr/>
          <p:nvPr/>
        </p:nvSpPr>
        <p:spPr>
          <a:xfrm>
            <a:off x="1580915" y="4725144"/>
            <a:ext cx="5997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rgbClr val="005DA2"/>
                </a:solidFill>
                <a:latin typeface="GillSans Light"/>
              </a:rPr>
              <a:t>International Futures Forum (IFF):  2001</a:t>
            </a:r>
          </a:p>
        </p:txBody>
      </p:sp>
    </p:spTree>
    <p:extLst>
      <p:ext uri="{BB962C8B-B14F-4D97-AF65-F5344CB8AC3E}">
        <p14:creationId xmlns:p14="http://schemas.microsoft.com/office/powerpoint/2010/main" val="428102518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B65713F5-64A5-4917-94C2-016C965EA47C}"/>
              </a:ext>
            </a:extLst>
          </p:cNvPr>
          <p:cNvSpPr>
            <a:spLocks/>
          </p:cNvSpPr>
          <p:nvPr/>
        </p:nvSpPr>
        <p:spPr bwMode="auto">
          <a:xfrm>
            <a:off x="602443" y="1730055"/>
            <a:ext cx="795473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Sans" pitchFamily="-128" charset="0"/>
                <a:ea typeface="ヒラギノ角ゴ ProN W3" pitchFamily="-128" charset="-128"/>
                <a:sym typeface="GillSans" pitchFamily="-128" charset="0"/>
              </a:defRPr>
            </a:lvl9pPr>
          </a:lstStyle>
          <a:p>
            <a:pPr algn="ctr" eaLnBrk="1" hangingPunct="1"/>
            <a:endParaRPr lang="en-US" altLang="en-US" sz="2800" dirty="0">
              <a:solidFill>
                <a:srgbClr val="2B65AD"/>
              </a:solidFill>
              <a:latin typeface="GillSans Light" pitchFamily="-128" charset="0"/>
              <a:sym typeface="GillSans Light" pitchFamily="-12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2018473-464B-4447-8D80-CF1277AB37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864663"/>
              </p:ext>
            </p:extLst>
          </p:nvPr>
        </p:nvGraphicFramePr>
        <p:xfrm>
          <a:off x="2305050" y="222250"/>
          <a:ext cx="4533900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Acrobat Document" r:id="rId3" imgW="4533723" imgH="6415677" progId="AcroExch.Document.DC">
                  <p:embed/>
                </p:oleObj>
              </mc:Choice>
              <mc:Fallback>
                <p:oleObj name="Acrobat Document" r:id="rId3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5050" y="222250"/>
                        <a:ext cx="4533900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3EAFE1-5AB3-4B3A-B4F0-77CDCE6D7BFE}"/>
              </a:ext>
            </a:extLst>
          </p:cNvPr>
          <p:cNvSpPr txBox="1"/>
          <p:nvPr/>
        </p:nvSpPr>
        <p:spPr>
          <a:xfrm>
            <a:off x="7164288" y="6165304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GB" dirty="0">
                <a:solidFill>
                  <a:schemeClr val="tx2"/>
                </a:solidFill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24015542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arm and a leg 2015 ver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95300"/>
            <a:ext cx="713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6359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80160" y="2143125"/>
            <a:ext cx="6583680" cy="3352800"/>
            <a:chOff x="685800" y="2286000"/>
            <a:chExt cx="6583680" cy="33528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85800" y="2286000"/>
              <a:ext cx="0" cy="335280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685800" y="5638800"/>
              <a:ext cx="6583680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09600" y="2133600"/>
            <a:ext cx="441325" cy="153987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000" b="1" dirty="0"/>
              <a:t>Pattern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4800" y="782638"/>
            <a:ext cx="8108950" cy="75723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Making sense of the landscape of change through three perspectives on the future potential of the present moment</a:t>
            </a:r>
          </a:p>
        </p:txBody>
      </p:sp>
      <p:sp>
        <p:nvSpPr>
          <p:cNvPr id="28" name="Text Placeholder 3"/>
          <p:cNvSpPr txBox="1">
            <a:spLocks/>
          </p:cNvSpPr>
          <p:nvPr/>
        </p:nvSpPr>
        <p:spPr bwMode="gray">
          <a:xfrm>
            <a:off x="7442432" y="5646978"/>
            <a:ext cx="298160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000" b="1" dirty="0"/>
              <a:t>Time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0530716" y="1617860"/>
              <a:ext cx="360" cy="360"/>
            </p14:xfrm>
          </p:contentPart>
        </mc:Choice>
        <mc:Fallback xmlns:mv="urn:schemas-microsoft-com:mac:vml"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18836" y="1605980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reeform 4"/>
          <p:cNvSpPr/>
          <p:nvPr/>
        </p:nvSpPr>
        <p:spPr bwMode="gray">
          <a:xfrm>
            <a:off x="1272209" y="2570508"/>
            <a:ext cx="6192078" cy="2534478"/>
          </a:xfrm>
          <a:custGeom>
            <a:avLst/>
            <a:gdLst>
              <a:gd name="connsiteX0" fmla="*/ 0 w 6192078"/>
              <a:gd name="connsiteY0" fmla="*/ 0 h 2534478"/>
              <a:gd name="connsiteX1" fmla="*/ 3160643 w 6192078"/>
              <a:gd name="connsiteY1" fmla="*/ 1341782 h 2534478"/>
              <a:gd name="connsiteX2" fmla="*/ 6192078 w 6192078"/>
              <a:gd name="connsiteY2" fmla="*/ 2534478 h 253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2078" h="2534478">
                <a:moveTo>
                  <a:pt x="0" y="0"/>
                </a:moveTo>
                <a:lnTo>
                  <a:pt x="3160643" y="1341782"/>
                </a:lnTo>
                <a:cubicBezTo>
                  <a:pt x="4192656" y="1764195"/>
                  <a:pt x="5685182" y="2054087"/>
                  <a:pt x="6192078" y="2534478"/>
                </a:cubicBezTo>
              </a:path>
            </a:pathLst>
          </a:custGeom>
          <a:noFill/>
          <a:ln w="19050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 bwMode="gray">
          <a:xfrm>
            <a:off x="1292087" y="2494916"/>
            <a:ext cx="6416784" cy="2703889"/>
          </a:xfrm>
          <a:custGeom>
            <a:avLst/>
            <a:gdLst>
              <a:gd name="connsiteX0" fmla="*/ 0 w 6416784"/>
              <a:gd name="connsiteY0" fmla="*/ 125287 h 2703889"/>
              <a:gd name="connsiteX1" fmla="*/ 1043609 w 6416784"/>
              <a:gd name="connsiteY1" fmla="*/ 125287 h 2703889"/>
              <a:gd name="connsiteX2" fmla="*/ 3120887 w 6416784"/>
              <a:gd name="connsiteY2" fmla="*/ 1427313 h 2703889"/>
              <a:gd name="connsiteX3" fmla="*/ 5178287 w 6416784"/>
              <a:gd name="connsiteY3" fmla="*/ 2500739 h 2703889"/>
              <a:gd name="connsiteX4" fmla="*/ 6202017 w 6416784"/>
              <a:gd name="connsiteY4" fmla="*/ 2610070 h 270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84" h="2703889">
                <a:moveTo>
                  <a:pt x="0" y="125287"/>
                </a:moveTo>
                <a:cubicBezTo>
                  <a:pt x="261730" y="16785"/>
                  <a:pt x="523461" y="-91717"/>
                  <a:pt x="1043609" y="125287"/>
                </a:cubicBezTo>
                <a:cubicBezTo>
                  <a:pt x="1563757" y="342291"/>
                  <a:pt x="2431774" y="1031404"/>
                  <a:pt x="3120887" y="1427313"/>
                </a:cubicBezTo>
                <a:cubicBezTo>
                  <a:pt x="3810000" y="1823222"/>
                  <a:pt x="4664765" y="2303613"/>
                  <a:pt x="5178287" y="2500739"/>
                </a:cubicBezTo>
                <a:cubicBezTo>
                  <a:pt x="5691809" y="2697865"/>
                  <a:pt x="6907695" y="2784005"/>
                  <a:pt x="6202017" y="2610070"/>
                </a:cubicBezTo>
              </a:path>
            </a:pathLst>
          </a:custGeom>
          <a:noFill/>
          <a:ln w="19050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 bwMode="gray">
          <a:xfrm>
            <a:off x="1295400" y="2504435"/>
            <a:ext cx="6172200" cy="2620429"/>
          </a:xfrm>
          <a:custGeom>
            <a:avLst/>
            <a:gdLst>
              <a:gd name="connsiteX0" fmla="*/ 0 w 6172200"/>
              <a:gd name="connsiteY0" fmla="*/ 170356 h 2694895"/>
              <a:gd name="connsiteX1" fmla="*/ 1003853 w 6172200"/>
              <a:gd name="connsiteY1" fmla="*/ 100782 h 2694895"/>
              <a:gd name="connsiteX2" fmla="*/ 2872409 w 6172200"/>
              <a:gd name="connsiteY2" fmla="*/ 1363052 h 2694895"/>
              <a:gd name="connsiteX3" fmla="*/ 4721087 w 6172200"/>
              <a:gd name="connsiteY3" fmla="*/ 2436478 h 2694895"/>
              <a:gd name="connsiteX4" fmla="*/ 6172200 w 6172200"/>
              <a:gd name="connsiteY4" fmla="*/ 2694895 h 2694895"/>
              <a:gd name="connsiteX0" fmla="*/ 0 w 6172200"/>
              <a:gd name="connsiteY0" fmla="*/ 95890 h 2620429"/>
              <a:gd name="connsiteX1" fmla="*/ 1143000 w 6172200"/>
              <a:gd name="connsiteY1" fmla="*/ 155525 h 2620429"/>
              <a:gd name="connsiteX2" fmla="*/ 2872409 w 6172200"/>
              <a:gd name="connsiteY2" fmla="*/ 1288586 h 2620429"/>
              <a:gd name="connsiteX3" fmla="*/ 4721087 w 6172200"/>
              <a:gd name="connsiteY3" fmla="*/ 2362012 h 2620429"/>
              <a:gd name="connsiteX4" fmla="*/ 6172200 w 6172200"/>
              <a:gd name="connsiteY4" fmla="*/ 2620429 h 262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200" h="2620429">
                <a:moveTo>
                  <a:pt x="0" y="95890"/>
                </a:moveTo>
                <a:cubicBezTo>
                  <a:pt x="262559" y="-38289"/>
                  <a:pt x="664265" y="-43258"/>
                  <a:pt x="1143000" y="155525"/>
                </a:cubicBezTo>
                <a:cubicBezTo>
                  <a:pt x="1621735" y="354308"/>
                  <a:pt x="2276061" y="920838"/>
                  <a:pt x="2872409" y="1288586"/>
                </a:cubicBezTo>
                <a:cubicBezTo>
                  <a:pt x="3468757" y="1656334"/>
                  <a:pt x="4171122" y="2140038"/>
                  <a:pt x="4721087" y="2362012"/>
                </a:cubicBezTo>
                <a:cubicBezTo>
                  <a:pt x="5271052" y="2583986"/>
                  <a:pt x="5923722" y="2593925"/>
                  <a:pt x="6172200" y="2620429"/>
                </a:cubicBezTo>
              </a:path>
            </a:pathLst>
          </a:custGeom>
          <a:noFill/>
          <a:ln w="38100" algn="ctr">
            <a:solidFill>
              <a:srgbClr val="C0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1295400" y="2727660"/>
            <a:ext cx="6112565" cy="1756891"/>
          </a:xfrm>
          <a:custGeom>
            <a:avLst/>
            <a:gdLst>
              <a:gd name="connsiteX0" fmla="*/ 0 w 6112565"/>
              <a:gd name="connsiteY0" fmla="*/ 1764819 h 1789114"/>
              <a:gd name="connsiteX1" fmla="*/ 834887 w 6112565"/>
              <a:gd name="connsiteY1" fmla="*/ 1546158 h 1789114"/>
              <a:gd name="connsiteX2" fmla="*/ 2941982 w 6112565"/>
              <a:gd name="connsiteY2" fmla="*/ 15532 h 1789114"/>
              <a:gd name="connsiteX3" fmla="*/ 4363278 w 6112565"/>
              <a:gd name="connsiteY3" fmla="*/ 780845 h 1789114"/>
              <a:gd name="connsiteX4" fmla="*/ 6112565 w 6112565"/>
              <a:gd name="connsiteY4" fmla="*/ 1208227 h 1789114"/>
              <a:gd name="connsiteX0" fmla="*/ 0 w 6112565"/>
              <a:gd name="connsiteY0" fmla="*/ 1769668 h 1793963"/>
              <a:gd name="connsiteX1" fmla="*/ 834887 w 6112565"/>
              <a:gd name="connsiteY1" fmla="*/ 1551007 h 1793963"/>
              <a:gd name="connsiteX2" fmla="*/ 2941982 w 6112565"/>
              <a:gd name="connsiteY2" fmla="*/ 20381 h 1793963"/>
              <a:gd name="connsiteX3" fmla="*/ 4462669 w 6112565"/>
              <a:gd name="connsiteY3" fmla="*/ 706181 h 1793963"/>
              <a:gd name="connsiteX4" fmla="*/ 6112565 w 6112565"/>
              <a:gd name="connsiteY4" fmla="*/ 1213076 h 1793963"/>
              <a:gd name="connsiteX0" fmla="*/ 0 w 6112565"/>
              <a:gd name="connsiteY0" fmla="*/ 1760498 h 1784793"/>
              <a:gd name="connsiteX1" fmla="*/ 834887 w 6112565"/>
              <a:gd name="connsiteY1" fmla="*/ 1541837 h 1784793"/>
              <a:gd name="connsiteX2" fmla="*/ 2941982 w 6112565"/>
              <a:gd name="connsiteY2" fmla="*/ 11211 h 1784793"/>
              <a:gd name="connsiteX3" fmla="*/ 4899991 w 6112565"/>
              <a:gd name="connsiteY3" fmla="*/ 865976 h 1784793"/>
              <a:gd name="connsiteX4" fmla="*/ 6112565 w 6112565"/>
              <a:gd name="connsiteY4" fmla="*/ 1203906 h 1784793"/>
              <a:gd name="connsiteX0" fmla="*/ 0 w 6112565"/>
              <a:gd name="connsiteY0" fmla="*/ 1753370 h 1756891"/>
              <a:gd name="connsiteX1" fmla="*/ 1162878 w 6112565"/>
              <a:gd name="connsiteY1" fmla="*/ 1246475 h 1756891"/>
              <a:gd name="connsiteX2" fmla="*/ 2941982 w 6112565"/>
              <a:gd name="connsiteY2" fmla="*/ 4083 h 1756891"/>
              <a:gd name="connsiteX3" fmla="*/ 4899991 w 6112565"/>
              <a:gd name="connsiteY3" fmla="*/ 858848 h 1756891"/>
              <a:gd name="connsiteX4" fmla="*/ 6112565 w 6112565"/>
              <a:gd name="connsiteY4" fmla="*/ 1196778 h 175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2565" h="1756891">
                <a:moveTo>
                  <a:pt x="0" y="1753370"/>
                </a:moveTo>
                <a:cubicBezTo>
                  <a:pt x="172278" y="1789813"/>
                  <a:pt x="672548" y="1538023"/>
                  <a:pt x="1162878" y="1246475"/>
                </a:cubicBezTo>
                <a:cubicBezTo>
                  <a:pt x="1653208" y="954927"/>
                  <a:pt x="2319130" y="68687"/>
                  <a:pt x="2941982" y="4083"/>
                </a:cubicBezTo>
                <a:cubicBezTo>
                  <a:pt x="3564834" y="-60521"/>
                  <a:pt x="4371561" y="660065"/>
                  <a:pt x="4899991" y="858848"/>
                </a:cubicBezTo>
                <a:cubicBezTo>
                  <a:pt x="5428422" y="1057630"/>
                  <a:pt x="5502137" y="1082478"/>
                  <a:pt x="6112565" y="1196778"/>
                </a:cubicBezTo>
              </a:path>
            </a:pathLst>
          </a:custGeom>
          <a:noFill/>
          <a:ln w="38100" algn="ctr">
            <a:solidFill>
              <a:srgbClr val="3165BB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 bwMode="gray">
          <a:xfrm>
            <a:off x="1311965" y="2471116"/>
            <a:ext cx="5307496" cy="2667113"/>
          </a:xfrm>
          <a:custGeom>
            <a:avLst/>
            <a:gdLst>
              <a:gd name="connsiteX0" fmla="*/ 0 w 5307496"/>
              <a:gd name="connsiteY0" fmla="*/ 2653748 h 2667113"/>
              <a:gd name="connsiteX1" fmla="*/ 1391478 w 5307496"/>
              <a:gd name="connsiteY1" fmla="*/ 2494722 h 2667113"/>
              <a:gd name="connsiteX2" fmla="*/ 3120887 w 5307496"/>
              <a:gd name="connsiteY2" fmla="*/ 1441174 h 2667113"/>
              <a:gd name="connsiteX3" fmla="*/ 5307496 w 5307496"/>
              <a:gd name="connsiteY3" fmla="*/ 0 h 266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7496" h="2667113">
                <a:moveTo>
                  <a:pt x="0" y="2653748"/>
                </a:moveTo>
                <a:cubicBezTo>
                  <a:pt x="435665" y="2675283"/>
                  <a:pt x="871330" y="2696818"/>
                  <a:pt x="1391478" y="2494722"/>
                </a:cubicBezTo>
                <a:cubicBezTo>
                  <a:pt x="1911626" y="2292626"/>
                  <a:pt x="2468217" y="1856961"/>
                  <a:pt x="3120887" y="1441174"/>
                </a:cubicBezTo>
                <a:cubicBezTo>
                  <a:pt x="3773557" y="1025387"/>
                  <a:pt x="4967909" y="253448"/>
                  <a:pt x="5307496" y="0"/>
                </a:cubicBezTo>
              </a:path>
            </a:pathLst>
          </a:custGeom>
          <a:noFill/>
          <a:ln w="19050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 bwMode="gray">
          <a:xfrm>
            <a:off x="1295400" y="2143125"/>
            <a:ext cx="6142382" cy="2819400"/>
          </a:xfrm>
          <a:custGeom>
            <a:avLst/>
            <a:gdLst>
              <a:gd name="connsiteX0" fmla="*/ 0 w 6102626"/>
              <a:gd name="connsiteY0" fmla="*/ 2655022 h 2655022"/>
              <a:gd name="connsiteX1" fmla="*/ 1431235 w 6102626"/>
              <a:gd name="connsiteY1" fmla="*/ 2456240 h 2655022"/>
              <a:gd name="connsiteX2" fmla="*/ 2872408 w 6102626"/>
              <a:gd name="connsiteY2" fmla="*/ 1651170 h 2655022"/>
              <a:gd name="connsiteX3" fmla="*/ 4164495 w 6102626"/>
              <a:gd name="connsiteY3" fmla="*/ 518109 h 2655022"/>
              <a:gd name="connsiteX4" fmla="*/ 5426765 w 6102626"/>
              <a:gd name="connsiteY4" fmla="*/ 80788 h 2655022"/>
              <a:gd name="connsiteX5" fmla="*/ 6102626 w 6102626"/>
              <a:gd name="connsiteY5" fmla="*/ 1275 h 2655022"/>
              <a:gd name="connsiteX0" fmla="*/ 0 w 6102626"/>
              <a:gd name="connsiteY0" fmla="*/ 2654391 h 2654391"/>
              <a:gd name="connsiteX1" fmla="*/ 1431235 w 6102626"/>
              <a:gd name="connsiteY1" fmla="*/ 2455609 h 2654391"/>
              <a:gd name="connsiteX2" fmla="*/ 2872408 w 6102626"/>
              <a:gd name="connsiteY2" fmla="*/ 1650539 h 2654391"/>
              <a:gd name="connsiteX3" fmla="*/ 4164495 w 6102626"/>
              <a:gd name="connsiteY3" fmla="*/ 517478 h 2654391"/>
              <a:gd name="connsiteX4" fmla="*/ 5227982 w 6102626"/>
              <a:gd name="connsiteY4" fmla="*/ 90096 h 2654391"/>
              <a:gd name="connsiteX5" fmla="*/ 6102626 w 6102626"/>
              <a:gd name="connsiteY5" fmla="*/ 644 h 265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2626" h="2654391">
                <a:moveTo>
                  <a:pt x="0" y="2654391"/>
                </a:moveTo>
                <a:cubicBezTo>
                  <a:pt x="476250" y="2638654"/>
                  <a:pt x="952500" y="2622918"/>
                  <a:pt x="1431235" y="2455609"/>
                </a:cubicBezTo>
                <a:cubicBezTo>
                  <a:pt x="1909970" y="2288300"/>
                  <a:pt x="2416865" y="1973561"/>
                  <a:pt x="2872408" y="1650539"/>
                </a:cubicBezTo>
                <a:cubicBezTo>
                  <a:pt x="3327951" y="1327517"/>
                  <a:pt x="3771899" y="777552"/>
                  <a:pt x="4164495" y="517478"/>
                </a:cubicBezTo>
                <a:cubicBezTo>
                  <a:pt x="4557091" y="257404"/>
                  <a:pt x="4904960" y="176235"/>
                  <a:pt x="5227982" y="90096"/>
                </a:cubicBezTo>
                <a:cubicBezTo>
                  <a:pt x="5551004" y="3957"/>
                  <a:pt x="5926206" y="-2669"/>
                  <a:pt x="6102626" y="644"/>
                </a:cubicBezTo>
              </a:path>
            </a:pathLst>
          </a:custGeom>
          <a:noFill/>
          <a:ln w="38100" algn="ctr">
            <a:solidFill>
              <a:srgbClr val="177D36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479D9F2A-3E75-4FBC-9F96-745D4FBABA53}"/>
              </a:ext>
            </a:extLst>
          </p:cNvPr>
          <p:cNvSpPr txBox="1">
            <a:spLocks/>
          </p:cNvSpPr>
          <p:nvPr/>
        </p:nvSpPr>
        <p:spPr bwMode="gray">
          <a:xfrm>
            <a:off x="304800" y="295275"/>
            <a:ext cx="8108950" cy="469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3165BB"/>
                </a:solidFill>
                <a:latin typeface="GillSans Light"/>
              </a:rPr>
              <a:t>Three Horizons</a:t>
            </a:r>
          </a:p>
        </p:txBody>
      </p:sp>
    </p:spTree>
    <p:extLst>
      <p:ext uri="{BB962C8B-B14F-4D97-AF65-F5344CB8AC3E}">
        <p14:creationId xmlns:p14="http://schemas.microsoft.com/office/powerpoint/2010/main" val="11900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4800" y="766762"/>
            <a:ext cx="8108950" cy="75723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The managerial perspective, keeping things going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295275"/>
            <a:ext cx="8108950" cy="469900"/>
          </a:xfrm>
        </p:spPr>
        <p:txBody>
          <a:bodyPr/>
          <a:lstStyle/>
          <a:p>
            <a:r>
              <a:rPr lang="en-US" sz="3200" b="1" dirty="0">
                <a:solidFill>
                  <a:srgbClr val="3165BB"/>
                </a:solidFill>
                <a:latin typeface="GillSans Light"/>
              </a:rPr>
              <a:t>First Horizon: Sustaining Innovation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181600" y="2286000"/>
            <a:ext cx="3505200" cy="923925"/>
          </a:xfr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i="1" dirty="0">
                <a:solidFill>
                  <a:schemeClr val="tx1"/>
                </a:solidFill>
              </a:rPr>
              <a:t>Today’s Dominant Pattern</a:t>
            </a:r>
            <a:r>
              <a:rPr lang="en-US" sz="2000" i="1" dirty="0">
                <a:solidFill>
                  <a:schemeClr val="tx1"/>
                </a:solidFill>
              </a:rPr>
              <a:t>: a system losing strategic fit and therefore dominance over time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0160" y="2143125"/>
            <a:ext cx="6583680" cy="3352800"/>
            <a:chOff x="685800" y="2286000"/>
            <a:chExt cx="6583680" cy="335280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85800" y="2286000"/>
              <a:ext cx="0" cy="335280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85800" y="5638800"/>
              <a:ext cx="6583680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3"/>
          <p:cNvSpPr txBox="1">
            <a:spLocks/>
          </p:cNvSpPr>
          <p:nvPr/>
        </p:nvSpPr>
        <p:spPr bwMode="gray">
          <a:xfrm>
            <a:off x="646008" y="2128687"/>
            <a:ext cx="440826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25000"/>
              <a:buFontTx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/>
              <a:t>Pattern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 bwMode="gray">
          <a:xfrm>
            <a:off x="7442432" y="5646978"/>
            <a:ext cx="298160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000" b="1" dirty="0"/>
              <a:t>Time</a:t>
            </a:r>
          </a:p>
        </p:txBody>
      </p:sp>
      <p:sp>
        <p:nvSpPr>
          <p:cNvPr id="28" name="Freeform 27"/>
          <p:cNvSpPr/>
          <p:nvPr/>
        </p:nvSpPr>
        <p:spPr bwMode="gray">
          <a:xfrm>
            <a:off x="1295400" y="2504435"/>
            <a:ext cx="6172200" cy="2620429"/>
          </a:xfrm>
          <a:custGeom>
            <a:avLst/>
            <a:gdLst>
              <a:gd name="connsiteX0" fmla="*/ 0 w 6172200"/>
              <a:gd name="connsiteY0" fmla="*/ 170356 h 2694895"/>
              <a:gd name="connsiteX1" fmla="*/ 1003853 w 6172200"/>
              <a:gd name="connsiteY1" fmla="*/ 100782 h 2694895"/>
              <a:gd name="connsiteX2" fmla="*/ 2872409 w 6172200"/>
              <a:gd name="connsiteY2" fmla="*/ 1363052 h 2694895"/>
              <a:gd name="connsiteX3" fmla="*/ 4721087 w 6172200"/>
              <a:gd name="connsiteY3" fmla="*/ 2436478 h 2694895"/>
              <a:gd name="connsiteX4" fmla="*/ 6172200 w 6172200"/>
              <a:gd name="connsiteY4" fmla="*/ 2694895 h 2694895"/>
              <a:gd name="connsiteX0" fmla="*/ 0 w 6172200"/>
              <a:gd name="connsiteY0" fmla="*/ 95890 h 2620429"/>
              <a:gd name="connsiteX1" fmla="*/ 1143000 w 6172200"/>
              <a:gd name="connsiteY1" fmla="*/ 155525 h 2620429"/>
              <a:gd name="connsiteX2" fmla="*/ 2872409 w 6172200"/>
              <a:gd name="connsiteY2" fmla="*/ 1288586 h 2620429"/>
              <a:gd name="connsiteX3" fmla="*/ 4721087 w 6172200"/>
              <a:gd name="connsiteY3" fmla="*/ 2362012 h 2620429"/>
              <a:gd name="connsiteX4" fmla="*/ 6172200 w 6172200"/>
              <a:gd name="connsiteY4" fmla="*/ 2620429 h 262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200" h="2620429">
                <a:moveTo>
                  <a:pt x="0" y="95890"/>
                </a:moveTo>
                <a:cubicBezTo>
                  <a:pt x="262559" y="-38289"/>
                  <a:pt x="664265" y="-43258"/>
                  <a:pt x="1143000" y="155525"/>
                </a:cubicBezTo>
                <a:cubicBezTo>
                  <a:pt x="1621735" y="354308"/>
                  <a:pt x="2276061" y="920838"/>
                  <a:pt x="2872409" y="1288586"/>
                </a:cubicBezTo>
                <a:cubicBezTo>
                  <a:pt x="3468757" y="1656334"/>
                  <a:pt x="4171122" y="2140038"/>
                  <a:pt x="4721087" y="2362012"/>
                </a:cubicBezTo>
                <a:cubicBezTo>
                  <a:pt x="5271052" y="2583986"/>
                  <a:pt x="5923722" y="2593925"/>
                  <a:pt x="6172200" y="2620429"/>
                </a:cubicBezTo>
              </a:path>
            </a:pathLst>
          </a:custGeom>
          <a:noFill/>
          <a:ln w="38100" algn="ctr">
            <a:solidFill>
              <a:srgbClr val="C0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45095" y="2694417"/>
            <a:ext cx="3266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400" b="1" dirty="0">
                <a:solidFill>
                  <a:srgbClr val="C00000"/>
                </a:solidFill>
              </a:rPr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val="12238303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4801" y="782638"/>
            <a:ext cx="8839200" cy="75723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The visionary perspective, aspiring to a better 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295275"/>
            <a:ext cx="8108950" cy="619125"/>
          </a:xfrm>
        </p:spPr>
        <p:txBody>
          <a:bodyPr/>
          <a:lstStyle/>
          <a:p>
            <a:r>
              <a:rPr lang="en-US" sz="3200" b="1" dirty="0">
                <a:solidFill>
                  <a:srgbClr val="3165BB"/>
                </a:solidFill>
                <a:latin typeface="GillSans Light"/>
              </a:rPr>
              <a:t>Third Horizon: Transformative Innovation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85800" y="2128838"/>
            <a:ext cx="441325" cy="153987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000" b="1" dirty="0"/>
              <a:t>Pattern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gray">
          <a:xfrm>
            <a:off x="1219200" y="1905000"/>
            <a:ext cx="41910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000" b="1" i="1" dirty="0">
                <a:solidFill>
                  <a:schemeClr val="tx1"/>
                </a:solidFill>
              </a:rPr>
              <a:t>The Future Pattern</a:t>
            </a:r>
            <a:r>
              <a:rPr lang="en-US" sz="2000" i="1" dirty="0">
                <a:solidFill>
                  <a:schemeClr val="tx1"/>
                </a:solidFill>
              </a:rPr>
              <a:t>: a system in tune with deeper trends that eventually emerges as the new dominant system—perhaps a generation from now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0160" y="2143125"/>
            <a:ext cx="6583680" cy="3352800"/>
            <a:chOff x="685800" y="2286000"/>
            <a:chExt cx="6583680" cy="335280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85800" y="2286000"/>
              <a:ext cx="0" cy="335280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85800" y="5638800"/>
              <a:ext cx="6583680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3"/>
          <p:cNvSpPr txBox="1">
            <a:spLocks/>
          </p:cNvSpPr>
          <p:nvPr/>
        </p:nvSpPr>
        <p:spPr bwMode="gray">
          <a:xfrm>
            <a:off x="7442432" y="5646978"/>
            <a:ext cx="298160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000" b="1" dirty="0"/>
              <a:t>Time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5095" y="5086347"/>
            <a:ext cx="3266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400" b="1" dirty="0">
                <a:solidFill>
                  <a:srgbClr val="177D36"/>
                </a:solidFill>
              </a:rPr>
              <a:t>H3</a:t>
            </a:r>
          </a:p>
        </p:txBody>
      </p:sp>
      <p:sp>
        <p:nvSpPr>
          <p:cNvPr id="28" name="Freeform 27"/>
          <p:cNvSpPr/>
          <p:nvPr/>
        </p:nvSpPr>
        <p:spPr bwMode="gray">
          <a:xfrm>
            <a:off x="1288774" y="2286000"/>
            <a:ext cx="6153658" cy="2676525"/>
          </a:xfrm>
          <a:custGeom>
            <a:avLst/>
            <a:gdLst>
              <a:gd name="connsiteX0" fmla="*/ 0 w 6102626"/>
              <a:gd name="connsiteY0" fmla="*/ 2655022 h 2655022"/>
              <a:gd name="connsiteX1" fmla="*/ 1431235 w 6102626"/>
              <a:gd name="connsiteY1" fmla="*/ 2456240 h 2655022"/>
              <a:gd name="connsiteX2" fmla="*/ 2872408 w 6102626"/>
              <a:gd name="connsiteY2" fmla="*/ 1651170 h 2655022"/>
              <a:gd name="connsiteX3" fmla="*/ 4164495 w 6102626"/>
              <a:gd name="connsiteY3" fmla="*/ 518109 h 2655022"/>
              <a:gd name="connsiteX4" fmla="*/ 5426765 w 6102626"/>
              <a:gd name="connsiteY4" fmla="*/ 80788 h 2655022"/>
              <a:gd name="connsiteX5" fmla="*/ 6102626 w 6102626"/>
              <a:gd name="connsiteY5" fmla="*/ 1275 h 2655022"/>
              <a:gd name="connsiteX0" fmla="*/ 0 w 6102626"/>
              <a:gd name="connsiteY0" fmla="*/ 2654391 h 2654391"/>
              <a:gd name="connsiteX1" fmla="*/ 1431235 w 6102626"/>
              <a:gd name="connsiteY1" fmla="*/ 2455609 h 2654391"/>
              <a:gd name="connsiteX2" fmla="*/ 2872408 w 6102626"/>
              <a:gd name="connsiteY2" fmla="*/ 1650539 h 2654391"/>
              <a:gd name="connsiteX3" fmla="*/ 4164495 w 6102626"/>
              <a:gd name="connsiteY3" fmla="*/ 517478 h 2654391"/>
              <a:gd name="connsiteX4" fmla="*/ 5227982 w 6102626"/>
              <a:gd name="connsiteY4" fmla="*/ 90096 h 2654391"/>
              <a:gd name="connsiteX5" fmla="*/ 6102626 w 6102626"/>
              <a:gd name="connsiteY5" fmla="*/ 644 h 265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2626" h="2654391">
                <a:moveTo>
                  <a:pt x="0" y="2654391"/>
                </a:moveTo>
                <a:cubicBezTo>
                  <a:pt x="476250" y="2638654"/>
                  <a:pt x="952500" y="2622918"/>
                  <a:pt x="1431235" y="2455609"/>
                </a:cubicBezTo>
                <a:cubicBezTo>
                  <a:pt x="1909970" y="2288300"/>
                  <a:pt x="2416865" y="1973561"/>
                  <a:pt x="2872408" y="1650539"/>
                </a:cubicBezTo>
                <a:cubicBezTo>
                  <a:pt x="3327951" y="1327517"/>
                  <a:pt x="3771899" y="777552"/>
                  <a:pt x="4164495" y="517478"/>
                </a:cubicBezTo>
                <a:cubicBezTo>
                  <a:pt x="4557091" y="257404"/>
                  <a:pt x="4904960" y="176235"/>
                  <a:pt x="5227982" y="90096"/>
                </a:cubicBezTo>
                <a:cubicBezTo>
                  <a:pt x="5551004" y="3957"/>
                  <a:pt x="5926206" y="-2669"/>
                  <a:pt x="6102626" y="644"/>
                </a:cubicBezTo>
              </a:path>
            </a:pathLst>
          </a:custGeom>
          <a:noFill/>
          <a:ln w="38100" algn="ctr">
            <a:solidFill>
              <a:srgbClr val="177D36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004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4800" y="782638"/>
            <a:ext cx="8108950" cy="75723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The entrepreneurial perspective, eager to try new things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295275"/>
            <a:ext cx="8108950" cy="469900"/>
          </a:xfrm>
        </p:spPr>
        <p:txBody>
          <a:bodyPr/>
          <a:lstStyle/>
          <a:p>
            <a:r>
              <a:rPr lang="en-US" sz="3200" b="1" dirty="0">
                <a:solidFill>
                  <a:srgbClr val="3165BB"/>
                </a:solidFill>
                <a:latin typeface="GillSans Light"/>
              </a:rPr>
              <a:t>Second Horizon: Disruptive Innovation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33400" y="2133600"/>
            <a:ext cx="441325" cy="153987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000" b="1" dirty="0"/>
              <a:t>Pattern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gray">
          <a:xfrm>
            <a:off x="2971046" y="3810000"/>
            <a:ext cx="304875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000" b="1" i="1" dirty="0">
                <a:solidFill>
                  <a:schemeClr val="tx1"/>
                </a:solidFill>
              </a:rPr>
              <a:t>Zone of Transition</a:t>
            </a:r>
            <a:r>
              <a:rPr lang="en-US" sz="2000" i="1" dirty="0">
                <a:solidFill>
                  <a:schemeClr val="tx1"/>
                </a:solidFill>
              </a:rPr>
              <a:t>: a system seeking to exploit the opportunities emerging in a changing world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80160" y="2143125"/>
            <a:ext cx="6583680" cy="3352800"/>
            <a:chOff x="685800" y="2286000"/>
            <a:chExt cx="6583680" cy="335280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85800" y="2286000"/>
              <a:ext cx="0" cy="335280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685800" y="5638800"/>
              <a:ext cx="6583680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3"/>
          <p:cNvSpPr txBox="1">
            <a:spLocks/>
          </p:cNvSpPr>
          <p:nvPr/>
        </p:nvSpPr>
        <p:spPr bwMode="gray">
          <a:xfrm>
            <a:off x="7442432" y="5646978"/>
            <a:ext cx="298160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000" b="1" dirty="0"/>
              <a:t>Time</a:t>
            </a:r>
          </a:p>
        </p:txBody>
      </p:sp>
      <p:sp>
        <p:nvSpPr>
          <p:cNvPr id="22" name="Freeform 21"/>
          <p:cNvSpPr/>
          <p:nvPr/>
        </p:nvSpPr>
        <p:spPr bwMode="gray">
          <a:xfrm>
            <a:off x="1295400" y="2727660"/>
            <a:ext cx="6112565" cy="1756891"/>
          </a:xfrm>
          <a:custGeom>
            <a:avLst/>
            <a:gdLst>
              <a:gd name="connsiteX0" fmla="*/ 0 w 6112565"/>
              <a:gd name="connsiteY0" fmla="*/ 1764819 h 1789114"/>
              <a:gd name="connsiteX1" fmla="*/ 834887 w 6112565"/>
              <a:gd name="connsiteY1" fmla="*/ 1546158 h 1789114"/>
              <a:gd name="connsiteX2" fmla="*/ 2941982 w 6112565"/>
              <a:gd name="connsiteY2" fmla="*/ 15532 h 1789114"/>
              <a:gd name="connsiteX3" fmla="*/ 4363278 w 6112565"/>
              <a:gd name="connsiteY3" fmla="*/ 780845 h 1789114"/>
              <a:gd name="connsiteX4" fmla="*/ 6112565 w 6112565"/>
              <a:gd name="connsiteY4" fmla="*/ 1208227 h 1789114"/>
              <a:gd name="connsiteX0" fmla="*/ 0 w 6112565"/>
              <a:gd name="connsiteY0" fmla="*/ 1769668 h 1793963"/>
              <a:gd name="connsiteX1" fmla="*/ 834887 w 6112565"/>
              <a:gd name="connsiteY1" fmla="*/ 1551007 h 1793963"/>
              <a:gd name="connsiteX2" fmla="*/ 2941982 w 6112565"/>
              <a:gd name="connsiteY2" fmla="*/ 20381 h 1793963"/>
              <a:gd name="connsiteX3" fmla="*/ 4462669 w 6112565"/>
              <a:gd name="connsiteY3" fmla="*/ 706181 h 1793963"/>
              <a:gd name="connsiteX4" fmla="*/ 6112565 w 6112565"/>
              <a:gd name="connsiteY4" fmla="*/ 1213076 h 1793963"/>
              <a:gd name="connsiteX0" fmla="*/ 0 w 6112565"/>
              <a:gd name="connsiteY0" fmla="*/ 1760498 h 1784793"/>
              <a:gd name="connsiteX1" fmla="*/ 834887 w 6112565"/>
              <a:gd name="connsiteY1" fmla="*/ 1541837 h 1784793"/>
              <a:gd name="connsiteX2" fmla="*/ 2941982 w 6112565"/>
              <a:gd name="connsiteY2" fmla="*/ 11211 h 1784793"/>
              <a:gd name="connsiteX3" fmla="*/ 4899991 w 6112565"/>
              <a:gd name="connsiteY3" fmla="*/ 865976 h 1784793"/>
              <a:gd name="connsiteX4" fmla="*/ 6112565 w 6112565"/>
              <a:gd name="connsiteY4" fmla="*/ 1203906 h 1784793"/>
              <a:gd name="connsiteX0" fmla="*/ 0 w 6112565"/>
              <a:gd name="connsiteY0" fmla="*/ 1753370 h 1756891"/>
              <a:gd name="connsiteX1" fmla="*/ 1162878 w 6112565"/>
              <a:gd name="connsiteY1" fmla="*/ 1246475 h 1756891"/>
              <a:gd name="connsiteX2" fmla="*/ 2941982 w 6112565"/>
              <a:gd name="connsiteY2" fmla="*/ 4083 h 1756891"/>
              <a:gd name="connsiteX3" fmla="*/ 4899991 w 6112565"/>
              <a:gd name="connsiteY3" fmla="*/ 858848 h 1756891"/>
              <a:gd name="connsiteX4" fmla="*/ 6112565 w 6112565"/>
              <a:gd name="connsiteY4" fmla="*/ 1196778 h 175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2565" h="1756891">
                <a:moveTo>
                  <a:pt x="0" y="1753370"/>
                </a:moveTo>
                <a:cubicBezTo>
                  <a:pt x="172278" y="1789813"/>
                  <a:pt x="672548" y="1538023"/>
                  <a:pt x="1162878" y="1246475"/>
                </a:cubicBezTo>
                <a:cubicBezTo>
                  <a:pt x="1653208" y="954927"/>
                  <a:pt x="2319130" y="68687"/>
                  <a:pt x="2941982" y="4083"/>
                </a:cubicBezTo>
                <a:cubicBezTo>
                  <a:pt x="3564834" y="-60521"/>
                  <a:pt x="4371561" y="660065"/>
                  <a:pt x="4899991" y="858848"/>
                </a:cubicBezTo>
                <a:cubicBezTo>
                  <a:pt x="5428422" y="1057630"/>
                  <a:pt x="5502137" y="1082478"/>
                  <a:pt x="6112565" y="1196778"/>
                </a:cubicBezTo>
              </a:path>
            </a:pathLst>
          </a:custGeom>
          <a:noFill/>
          <a:ln w="38100" algn="ctr">
            <a:solidFill>
              <a:srgbClr val="3165BB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45095" y="4097228"/>
            <a:ext cx="3266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400" b="1" dirty="0">
                <a:solidFill>
                  <a:srgbClr val="3165BB"/>
                </a:solidFill>
              </a:rPr>
              <a:t>H2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00600" y="2451317"/>
            <a:ext cx="12954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590800" y="2451317"/>
            <a:ext cx="12954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/>
          <p:cNvSpPr txBox="1">
            <a:spLocks/>
          </p:cNvSpPr>
          <p:nvPr/>
        </p:nvSpPr>
        <p:spPr bwMode="gray">
          <a:xfrm>
            <a:off x="6248400" y="2057400"/>
            <a:ext cx="513325" cy="67710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4400" i="1" dirty="0">
                <a:solidFill>
                  <a:srgbClr val="177D36"/>
                </a:solidFill>
              </a:rPr>
              <a:t>+</a:t>
            </a:r>
            <a:endParaRPr lang="en-US" sz="4400" dirty="0">
              <a:solidFill>
                <a:srgbClr val="177D36"/>
              </a:solidFill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 bwMode="gray">
          <a:xfrm>
            <a:off x="1919818" y="2057400"/>
            <a:ext cx="513325" cy="67710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4400" i="1" dirty="0">
                <a:solidFill>
                  <a:srgbClr val="E31C24"/>
                </a:solidFill>
              </a:rPr>
              <a:t>–</a:t>
            </a:r>
            <a:endParaRPr lang="en-US" sz="4400" dirty="0">
              <a:solidFill>
                <a:srgbClr val="E31C2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057400"/>
            <a:ext cx="24430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GB" dirty="0">
                <a:solidFill>
                  <a:schemeClr val="tx2"/>
                </a:solidFill>
              </a:rPr>
              <a:t>sustaining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00309" y="2057400"/>
            <a:ext cx="24430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GB" dirty="0">
                <a:solidFill>
                  <a:schemeClr val="tx2"/>
                </a:solidFill>
              </a:rPr>
              <a:t>transformative</a:t>
            </a:r>
          </a:p>
        </p:txBody>
      </p:sp>
    </p:spTree>
    <p:extLst>
      <p:ext uri="{BB962C8B-B14F-4D97-AF65-F5344CB8AC3E}">
        <p14:creationId xmlns:p14="http://schemas.microsoft.com/office/powerpoint/2010/main" val="1089020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7&quot;/&gt;&lt;CPresentation id=&quot;1&quot;&gt;&lt;m_precDefaultNumber/&gt;&lt;m_precDefaultPercent/&gt;&lt;m_precDefaultDate/&gt;&lt;m_precDefaultYear/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 Brand">
  <a:themeElements>
    <a:clrScheme name="US Deloitte Color">
      <a:dk1>
        <a:sysClr val="windowText" lastClr="000000"/>
      </a:dk1>
      <a:lt1>
        <a:sysClr val="window" lastClr="FFFFFF"/>
      </a:lt1>
      <a:dk2>
        <a:srgbClr val="313131"/>
      </a:dk2>
      <a:lt2>
        <a:srgbClr val="8C8C8C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1200"/>
          </a:spcBef>
          <a:buSzPct val="25000"/>
          <a:buFont typeface="Arial" panose="020B0604020202020204" pitchFamily="34" charset="0"/>
          <a:buChar char="‏"/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3B07A2F-6706-457E-B681-2CBBBA664CCB}" vid="{1808CA5C-7338-4030-9C67-53FB5A0F49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IFF Slides Template Oct2018</Template>
  <TotalTime>472</TotalTime>
  <Words>607</Words>
  <Application>Microsoft Office PowerPoint</Application>
  <PresentationFormat>On-screen Show (4:3)</PresentationFormat>
  <Paragraphs>109</Paragraphs>
  <Slides>23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Cambria</vt:lpstr>
      <vt:lpstr>GillSans</vt:lpstr>
      <vt:lpstr>GillSans Light</vt:lpstr>
      <vt:lpstr>Verdana</vt:lpstr>
      <vt:lpstr>Wingdings</vt:lpstr>
      <vt:lpstr>Wingdings 2</vt:lpstr>
      <vt:lpstr>Deloitte Brand</vt:lpstr>
      <vt:lpstr>think-cell Slide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Horizon: Sustaining Innovation</vt:lpstr>
      <vt:lpstr>Third Horizon: Transformative Innovation</vt:lpstr>
      <vt:lpstr>Second Horizon: Disruptive Innovation</vt:lpstr>
      <vt:lpstr>Three Horizons: Bringing it Together</vt:lpstr>
      <vt:lpstr>PowerPoint Presentation</vt:lpstr>
      <vt:lpstr>PowerPoint Presentation</vt:lpstr>
      <vt:lpstr>PowerPoint Presentation</vt:lpstr>
      <vt:lpstr>Fife Shine Programme</vt:lpstr>
      <vt:lpstr>PowerPoint Presentation</vt:lpstr>
      <vt:lpstr>PowerPoint Presentation</vt:lpstr>
      <vt:lpstr>PowerPoint Presentation</vt:lpstr>
      <vt:lpstr>Three Horizons reprise</vt:lpstr>
      <vt:lpstr>Three Horizons Voices and Relationships</vt:lpstr>
      <vt:lpstr>PowerPoint Presentation</vt:lpstr>
      <vt:lpstr>PowerPoint Presentation</vt:lpstr>
      <vt:lpstr>PowerPoint Presentation</vt:lpstr>
      <vt:lpstr>PowerPoint Presentation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Leicester</dc:creator>
  <cp:lastModifiedBy>Margaret Hannah</cp:lastModifiedBy>
  <cp:revision>68</cp:revision>
  <cp:lastPrinted>2016-01-11T23:40:02Z</cp:lastPrinted>
  <dcterms:created xsi:type="dcterms:W3CDTF">2019-06-12T13:38:06Z</dcterms:created>
  <dcterms:modified xsi:type="dcterms:W3CDTF">2019-08-21T15:57:16Z</dcterms:modified>
</cp:coreProperties>
</file>