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5.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6.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7.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9" r:id="rId2"/>
  </p:sldMasterIdLst>
  <p:notesMasterIdLst>
    <p:notesMasterId r:id="rId19"/>
  </p:notesMasterIdLst>
  <p:sldIdLst>
    <p:sldId id="441" r:id="rId3"/>
    <p:sldId id="443" r:id="rId4"/>
    <p:sldId id="444" r:id="rId5"/>
    <p:sldId id="551" r:id="rId6"/>
    <p:sldId id="450" r:id="rId7"/>
    <p:sldId id="451" r:id="rId8"/>
    <p:sldId id="552" r:id="rId9"/>
    <p:sldId id="553" r:id="rId10"/>
    <p:sldId id="452" r:id="rId11"/>
    <p:sldId id="453" r:id="rId12"/>
    <p:sldId id="556" r:id="rId13"/>
    <p:sldId id="557" r:id="rId14"/>
    <p:sldId id="554" r:id="rId15"/>
    <p:sldId id="558" r:id="rId16"/>
    <p:sldId id="555" r:id="rId17"/>
    <p:sldId id="454"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3A6FD51-B0A1-B5AF-852B-EBBDBF464B0C}" name="Conaglen, Philip" initials="CP" userId="S::Philip.Conaglen@nhslothian.scot.nhs.uk::6602fdf6-f7e2-4243-b674-081ebee3e1c5"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7C348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6320" autoAdjust="0"/>
  </p:normalViewPr>
  <p:slideViewPr>
    <p:cSldViewPr snapToGrid="0">
      <p:cViewPr varScale="1">
        <p:scale>
          <a:sx n="95" d="100"/>
          <a:sy n="95" d="100"/>
        </p:scale>
        <p:origin x="1194"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microsoft.com/office/2018/10/relationships/authors" Targe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RIE-NAS1\rShared\PublicHealth\7.%20PHHP%20Intelligence\1.%20Current%20projects\JSNAs\Edinburgh\cyp_jsna\indicators\work\in%20work%20poverty%20raw%20data.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RIE-NAS1\rShared\PublicHealth\7.%20PHHP%20Intelligence\1.%20Current%20projects\JSNAs\Edinburgh\cyp_jsna\indicators\education_and_skills\Early%20level%20attainment%20in%20P1%20by%20SIMD.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RIE-NAS1\rShared\PublicHealth\7.%20PHHP%20Intelligence\1.%20Current%20projects\JSNAs\Edinburgh\cyp_jsna\indicators\education_and_skills\2015-2023%20Pupil%20Census%20-%20ASN%20Pupils%20by%20school%20simd.xlsx" TargetMode="External"/><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rgbClr val="7030A0"/>
                </a:solidFill>
                <a:latin typeface="Arial" panose="020B0604020202020204" pitchFamily="34" charset="0"/>
                <a:ea typeface="+mn-ea"/>
                <a:cs typeface="Arial" panose="020B0604020202020204" pitchFamily="34" charset="0"/>
              </a:defRPr>
            </a:pPr>
            <a:r>
              <a:rPr lang="en-GB"/>
              <a:t>Mental health and well being by sex</a:t>
            </a:r>
          </a:p>
        </c:rich>
      </c:tx>
      <c:overlay val="0"/>
      <c:spPr>
        <a:noFill/>
        <a:ln>
          <a:noFill/>
        </a:ln>
        <a:effectLst/>
      </c:spPr>
      <c:txPr>
        <a:bodyPr rot="0" spcFirstLastPara="1" vertOverflow="ellipsis" vert="horz" wrap="square" anchor="ctr" anchorCtr="1"/>
        <a:lstStyle/>
        <a:p>
          <a:pPr>
            <a:defRPr sz="1400" b="0" i="0" u="none" strike="noStrike" kern="1200" spc="0" baseline="0">
              <a:solidFill>
                <a:srgbClr val="7030A0"/>
              </a:solidFill>
              <a:latin typeface="Arial" panose="020B0604020202020204" pitchFamily="34" charset="0"/>
              <a:ea typeface="+mn-ea"/>
              <a:cs typeface="Arial" panose="020B0604020202020204" pitchFamily="34" charset="0"/>
            </a:defRPr>
          </a:pPr>
          <a:endParaRPr lang="en-US"/>
        </a:p>
      </c:txPr>
    </c:title>
    <c:autoTitleDeleted val="0"/>
    <c:plotArea>
      <c:layout/>
      <c:barChart>
        <c:barDir val="col"/>
        <c:grouping val="clustered"/>
        <c:varyColors val="0"/>
        <c:ser>
          <c:idx val="0"/>
          <c:order val="0"/>
          <c:tx>
            <c:strRef>
              <c:f>Sheet1!$B$12</c:f>
              <c:strCache>
                <c:ptCount val="1"/>
                <c:pt idx="0">
                  <c:v>Close to average</c:v>
                </c:pt>
              </c:strCache>
            </c:strRef>
          </c:tx>
          <c:spPr>
            <a:solidFill>
              <a:srgbClr val="002060"/>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rgbClr val="7030A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Sheet1!$C$11:$D$11</c:f>
              <c:strCache>
                <c:ptCount val="2"/>
                <c:pt idx="0">
                  <c:v>Female</c:v>
                </c:pt>
                <c:pt idx="1">
                  <c:v>Male</c:v>
                </c:pt>
              </c:strCache>
            </c:strRef>
          </c:cat>
          <c:val>
            <c:numRef>
              <c:f>Sheet1!$C$12:$D$12</c:f>
              <c:numCache>
                <c:formatCode>0.0</c:formatCode>
                <c:ptCount val="2"/>
                <c:pt idx="0">
                  <c:v>43.4</c:v>
                </c:pt>
                <c:pt idx="1">
                  <c:v>65.5</c:v>
                </c:pt>
              </c:numCache>
            </c:numRef>
          </c:val>
          <c:extLst>
            <c:ext xmlns:c16="http://schemas.microsoft.com/office/drawing/2014/chart" uri="{C3380CC4-5D6E-409C-BE32-E72D297353CC}">
              <c16:uniqueId val="{00000000-DB6F-4F28-93C3-8C1183F687D1}"/>
            </c:ext>
          </c:extLst>
        </c:ser>
        <c:ser>
          <c:idx val="1"/>
          <c:order val="1"/>
          <c:tx>
            <c:strRef>
              <c:f>Sheet1!$B$13</c:f>
              <c:strCache>
                <c:ptCount val="1"/>
                <c:pt idx="0">
                  <c:v>Slightly raised, High, or Very high</c:v>
                </c:pt>
              </c:strCache>
            </c:strRef>
          </c:tx>
          <c:spPr>
            <a:solidFill>
              <a:schemeClr val="accent4">
                <a:lumMod val="40000"/>
                <a:lumOff val="60000"/>
              </a:schemeClr>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rgbClr val="7030A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Sheet1!$C$11:$D$11</c:f>
              <c:strCache>
                <c:ptCount val="2"/>
                <c:pt idx="0">
                  <c:v>Female</c:v>
                </c:pt>
                <c:pt idx="1">
                  <c:v>Male</c:v>
                </c:pt>
              </c:strCache>
            </c:strRef>
          </c:cat>
          <c:val>
            <c:numRef>
              <c:f>Sheet1!$C$13:$D$13</c:f>
              <c:numCache>
                <c:formatCode>0.0</c:formatCode>
                <c:ptCount val="2"/>
                <c:pt idx="0">
                  <c:v>56.6</c:v>
                </c:pt>
                <c:pt idx="1">
                  <c:v>34.5</c:v>
                </c:pt>
              </c:numCache>
            </c:numRef>
          </c:val>
          <c:extLst>
            <c:ext xmlns:c16="http://schemas.microsoft.com/office/drawing/2014/chart" uri="{C3380CC4-5D6E-409C-BE32-E72D297353CC}">
              <c16:uniqueId val="{00000001-DB6F-4F28-93C3-8C1183F687D1}"/>
            </c:ext>
          </c:extLst>
        </c:ser>
        <c:dLbls>
          <c:dLblPos val="outEnd"/>
          <c:showLegendKey val="0"/>
          <c:showVal val="1"/>
          <c:showCatName val="0"/>
          <c:showSerName val="0"/>
          <c:showPercent val="0"/>
          <c:showBubbleSize val="0"/>
        </c:dLbls>
        <c:gapWidth val="219"/>
        <c:overlap val="-27"/>
        <c:axId val="695995103"/>
        <c:axId val="696004223"/>
      </c:barChart>
      <c:catAx>
        <c:axId val="69599510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rgbClr val="7030A0"/>
                </a:solidFill>
                <a:latin typeface="Arial" panose="020B0604020202020204" pitchFamily="34" charset="0"/>
                <a:ea typeface="+mn-ea"/>
                <a:cs typeface="Arial" panose="020B0604020202020204" pitchFamily="34" charset="0"/>
              </a:defRPr>
            </a:pPr>
            <a:endParaRPr lang="en-US"/>
          </a:p>
        </c:txPr>
        <c:crossAx val="696004223"/>
        <c:crosses val="autoZero"/>
        <c:auto val="1"/>
        <c:lblAlgn val="ctr"/>
        <c:lblOffset val="100"/>
        <c:noMultiLvlLbl val="0"/>
      </c:catAx>
      <c:valAx>
        <c:axId val="696004223"/>
        <c:scaling>
          <c:orientation val="minMax"/>
        </c:scaling>
        <c:delete val="0"/>
        <c:axPos val="l"/>
        <c:majorGridlines>
          <c:spPr>
            <a:ln w="9525" cap="flat" cmpd="sng" algn="ctr">
              <a:solidFill>
                <a:schemeClr val="bg1">
                  <a:lumMod val="75000"/>
                </a:schemeClr>
              </a:solidFill>
              <a:round/>
            </a:ln>
            <a:effectLst/>
          </c:spPr>
        </c:majorGridlines>
        <c:title>
          <c:tx>
            <c:rich>
              <a:bodyPr rot="-5400000" spcFirstLastPara="1" vertOverflow="ellipsis" vert="horz" wrap="square" anchor="ctr" anchorCtr="1"/>
              <a:lstStyle/>
              <a:p>
                <a:pPr>
                  <a:defRPr sz="1000" b="0" i="0" u="none" strike="noStrike" kern="1200" baseline="0">
                    <a:solidFill>
                      <a:srgbClr val="7030A0"/>
                    </a:solidFill>
                    <a:latin typeface="Arial" panose="020B0604020202020204" pitchFamily="34" charset="0"/>
                    <a:ea typeface="+mn-ea"/>
                    <a:cs typeface="Arial" panose="020B0604020202020204" pitchFamily="34" charset="0"/>
                  </a:defRPr>
                </a:pPr>
                <a:r>
                  <a:rPr lang="en-GB"/>
                  <a:t>Percentage or respondents</a:t>
                </a:r>
              </a:p>
            </c:rich>
          </c:tx>
          <c:overlay val="0"/>
          <c:spPr>
            <a:noFill/>
            <a:ln>
              <a:noFill/>
            </a:ln>
            <a:effectLst/>
          </c:spPr>
          <c:txPr>
            <a:bodyPr rot="-5400000" spcFirstLastPara="1" vertOverflow="ellipsis" vert="horz" wrap="square" anchor="ctr" anchorCtr="1"/>
            <a:lstStyle/>
            <a:p>
              <a:pPr>
                <a:defRPr sz="1000" b="0" i="0" u="none" strike="noStrike" kern="1200" baseline="0">
                  <a:solidFill>
                    <a:srgbClr val="7030A0"/>
                  </a:solidFill>
                  <a:latin typeface="Arial" panose="020B0604020202020204" pitchFamily="34" charset="0"/>
                  <a:ea typeface="+mn-ea"/>
                  <a:cs typeface="Arial" panose="020B0604020202020204" pitchFamily="34" charset="0"/>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rgbClr val="7030A0"/>
                </a:solidFill>
                <a:latin typeface="Arial" panose="020B0604020202020204" pitchFamily="34" charset="0"/>
                <a:ea typeface="+mn-ea"/>
                <a:cs typeface="Arial" panose="020B0604020202020204" pitchFamily="34" charset="0"/>
              </a:defRPr>
            </a:pPr>
            <a:endParaRPr lang="en-US"/>
          </a:p>
        </c:txPr>
        <c:crossAx val="69599510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rgbClr val="7030A0"/>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solidFill>
      <a:schemeClr val="bg1"/>
    </a:solidFill>
    <a:ln w="9525" cap="flat" cmpd="sng" algn="ctr">
      <a:solidFill>
        <a:srgbClr val="7030A0"/>
      </a:solidFill>
      <a:round/>
    </a:ln>
    <a:effectLst/>
  </c:spPr>
  <c:txPr>
    <a:bodyPr/>
    <a:lstStyle/>
    <a:p>
      <a:pPr>
        <a:defRPr>
          <a:solidFill>
            <a:srgbClr val="7030A0"/>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0" baseline="0">
                <a:solidFill>
                  <a:sysClr val="windowText" lastClr="000000"/>
                </a:solidFill>
                <a:latin typeface="Arial" panose="020B0604020202020204" pitchFamily="34" charset="0"/>
                <a:ea typeface="+mn-ea"/>
                <a:cs typeface="Arial" panose="020B0604020202020204" pitchFamily="34" charset="0"/>
              </a:defRPr>
            </a:pPr>
            <a:r>
              <a:rPr lang="en-GB" b="1"/>
              <a:t>Percentage of families on</a:t>
            </a:r>
          </a:p>
          <a:p>
            <a:pPr>
              <a:defRPr b="1"/>
            </a:pPr>
            <a:r>
              <a:rPr lang="en-GB" b="1"/>
              <a:t> low income that are in work</a:t>
            </a:r>
          </a:p>
        </c:rich>
      </c:tx>
      <c:overlay val="0"/>
      <c:spPr>
        <a:noFill/>
        <a:ln>
          <a:noFill/>
        </a:ln>
        <a:effectLst/>
      </c:spPr>
      <c:txPr>
        <a:bodyPr rot="0" spcFirstLastPara="1" vertOverflow="ellipsis" vert="horz" wrap="square" anchor="ctr" anchorCtr="1"/>
        <a:lstStyle/>
        <a:p>
          <a:pPr>
            <a:defRPr sz="1200" b="1" i="0" u="none" strike="noStrike" kern="1200" spc="0" baseline="0">
              <a:solidFill>
                <a:sysClr val="windowText" lastClr="000000"/>
              </a:solidFill>
              <a:latin typeface="Arial" panose="020B0604020202020204" pitchFamily="34" charset="0"/>
              <a:ea typeface="+mn-ea"/>
              <a:cs typeface="Arial" panose="020B0604020202020204" pitchFamily="34" charset="0"/>
            </a:defRPr>
          </a:pPr>
          <a:endParaRPr lang="en-US"/>
        </a:p>
      </c:txPr>
    </c:title>
    <c:autoTitleDeleted val="0"/>
    <c:plotArea>
      <c:layout/>
      <c:barChart>
        <c:barDir val="col"/>
        <c:grouping val="clustered"/>
        <c:varyColors val="0"/>
        <c:ser>
          <c:idx val="0"/>
          <c:order val="0"/>
          <c:tx>
            <c:strRef>
              <c:f>Sheet1!$B$6</c:f>
              <c:strCache>
                <c:ptCount val="1"/>
                <c:pt idx="0">
                  <c:v>City of Edinburgh</c:v>
                </c:pt>
              </c:strCache>
            </c:strRef>
          </c:tx>
          <c:spPr>
            <a:solidFill>
              <a:srgbClr val="12436D"/>
            </a:solidFill>
            <a:ln>
              <a:noFill/>
            </a:ln>
            <a:effectLst/>
          </c:spPr>
          <c:invertIfNegative val="0"/>
          <c:cat>
            <c:strRef>
              <c:f>Sheet1!$A$7:$A$11</c:f>
              <c:strCache>
                <c:ptCount val="5"/>
                <c:pt idx="0">
                  <c:v>2018/19</c:v>
                </c:pt>
                <c:pt idx="1">
                  <c:v>2019/20</c:v>
                </c:pt>
                <c:pt idx="2">
                  <c:v>2020/21</c:v>
                </c:pt>
                <c:pt idx="3">
                  <c:v>2021/22</c:v>
                </c:pt>
                <c:pt idx="4">
                  <c:v>2022/23</c:v>
                </c:pt>
              </c:strCache>
            </c:strRef>
          </c:cat>
          <c:val>
            <c:numRef>
              <c:f>Sheet1!$B$7:$B$11</c:f>
              <c:numCache>
                <c:formatCode>General</c:formatCode>
                <c:ptCount val="5"/>
                <c:pt idx="0">
                  <c:v>70.099999999999994</c:v>
                </c:pt>
                <c:pt idx="1">
                  <c:v>72</c:v>
                </c:pt>
                <c:pt idx="2">
                  <c:v>67.099999999999994</c:v>
                </c:pt>
                <c:pt idx="3">
                  <c:v>67.2</c:v>
                </c:pt>
                <c:pt idx="4">
                  <c:v>65.2</c:v>
                </c:pt>
              </c:numCache>
            </c:numRef>
          </c:val>
          <c:extLst>
            <c:ext xmlns:c16="http://schemas.microsoft.com/office/drawing/2014/chart" uri="{C3380CC4-5D6E-409C-BE32-E72D297353CC}">
              <c16:uniqueId val="{00000000-F022-464C-883C-E43CF5257EE0}"/>
            </c:ext>
          </c:extLst>
        </c:ser>
        <c:ser>
          <c:idx val="1"/>
          <c:order val="1"/>
          <c:tx>
            <c:strRef>
              <c:f>Sheet1!$C$6</c:f>
              <c:strCache>
                <c:ptCount val="1"/>
                <c:pt idx="0">
                  <c:v>Scotland</c:v>
                </c:pt>
              </c:strCache>
            </c:strRef>
          </c:tx>
          <c:spPr>
            <a:solidFill>
              <a:srgbClr val="28A197"/>
            </a:solidFill>
            <a:ln>
              <a:noFill/>
            </a:ln>
            <a:effectLst/>
          </c:spPr>
          <c:invertIfNegative val="0"/>
          <c:cat>
            <c:strRef>
              <c:f>Sheet1!$A$7:$A$11</c:f>
              <c:strCache>
                <c:ptCount val="5"/>
                <c:pt idx="0">
                  <c:v>2018/19</c:v>
                </c:pt>
                <c:pt idx="1">
                  <c:v>2019/20</c:v>
                </c:pt>
                <c:pt idx="2">
                  <c:v>2020/21</c:v>
                </c:pt>
                <c:pt idx="3">
                  <c:v>2021/22</c:v>
                </c:pt>
                <c:pt idx="4">
                  <c:v>2022/23</c:v>
                </c:pt>
              </c:strCache>
            </c:strRef>
          </c:cat>
          <c:val>
            <c:numRef>
              <c:f>Sheet1!$C$7:$C$11</c:f>
              <c:numCache>
                <c:formatCode>General</c:formatCode>
                <c:ptCount val="5"/>
                <c:pt idx="0">
                  <c:v>64.099999999999994</c:v>
                </c:pt>
                <c:pt idx="1">
                  <c:v>65.900000000000006</c:v>
                </c:pt>
                <c:pt idx="2">
                  <c:v>61.4</c:v>
                </c:pt>
                <c:pt idx="3">
                  <c:v>63.5</c:v>
                </c:pt>
                <c:pt idx="4">
                  <c:v>62.4</c:v>
                </c:pt>
              </c:numCache>
            </c:numRef>
          </c:val>
          <c:extLst>
            <c:ext xmlns:c16="http://schemas.microsoft.com/office/drawing/2014/chart" uri="{C3380CC4-5D6E-409C-BE32-E72D297353CC}">
              <c16:uniqueId val="{00000001-F022-464C-883C-E43CF5257EE0}"/>
            </c:ext>
          </c:extLst>
        </c:ser>
        <c:dLbls>
          <c:showLegendKey val="0"/>
          <c:showVal val="0"/>
          <c:showCatName val="0"/>
          <c:showSerName val="0"/>
          <c:showPercent val="0"/>
          <c:showBubbleSize val="0"/>
        </c:dLbls>
        <c:gapWidth val="219"/>
        <c:overlap val="-27"/>
        <c:axId val="2069607663"/>
        <c:axId val="2069599503"/>
      </c:barChart>
      <c:catAx>
        <c:axId val="2069607663"/>
        <c:scaling>
          <c:orientation val="minMax"/>
        </c:scaling>
        <c:delete val="0"/>
        <c:axPos val="b"/>
        <c:title>
          <c:tx>
            <c:rich>
              <a:bodyPr rot="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GB"/>
                  <a:t>Financial Year</a:t>
                </a:r>
              </a:p>
            </c:rich>
          </c:tx>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2069599503"/>
        <c:crosses val="autoZero"/>
        <c:auto val="1"/>
        <c:lblAlgn val="ctr"/>
        <c:lblOffset val="100"/>
        <c:noMultiLvlLbl val="0"/>
      </c:catAx>
      <c:valAx>
        <c:axId val="2069599503"/>
        <c:scaling>
          <c:orientation val="minMax"/>
          <c:max val="10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GB"/>
                  <a:t>Percentage of total families</a:t>
                </a:r>
              </a:p>
              <a:p>
                <a:pPr>
                  <a:defRPr/>
                </a:pPr>
                <a:r>
                  <a:rPr lang="en-GB"/>
                  <a:t> on relative low income</a:t>
                </a:r>
              </a:p>
            </c:rich>
          </c:tx>
          <c:overlay val="0"/>
          <c:spPr>
            <a:noFill/>
            <a:ln>
              <a:noFill/>
            </a:ln>
            <a:effectLst/>
          </c:spPr>
          <c:txPr>
            <a:bodyPr rot="-54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206960766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solidFill>
      <a:schemeClr val="bg1"/>
    </a:solidFill>
    <a:ln w="9525" cap="flat" cmpd="sng" algn="ctr">
      <a:solidFill>
        <a:srgbClr val="7030A0"/>
      </a:solidFill>
      <a:round/>
    </a:ln>
    <a:effectLst/>
  </c:spPr>
  <c:txPr>
    <a:bodyPr/>
    <a:lstStyle/>
    <a:p>
      <a:pPr>
        <a:defRPr sz="1000">
          <a:solidFill>
            <a:sysClr val="windowText" lastClr="000000"/>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GB" sz="1200" b="1"/>
              <a:t>P1 Attainment by SIMD, Edinburgh 2022/23</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autoTitleDeleted val="0"/>
    <c:plotArea>
      <c:layout/>
      <c:lineChart>
        <c:grouping val="standard"/>
        <c:varyColors val="0"/>
        <c:ser>
          <c:idx val="0"/>
          <c:order val="0"/>
          <c:tx>
            <c:strRef>
              <c:f>Sheet2!$M$3</c:f>
              <c:strCache>
                <c:ptCount val="1"/>
                <c:pt idx="0">
                  <c:v>Listening &amp; Talking</c:v>
                </c:pt>
              </c:strCache>
            </c:strRef>
          </c:tx>
          <c:spPr>
            <a:ln w="28575" cap="rnd">
              <a:solidFill>
                <a:schemeClr val="accent1"/>
              </a:solidFill>
              <a:round/>
            </a:ln>
            <a:effectLst/>
          </c:spPr>
          <c:marker>
            <c:symbol val="none"/>
          </c:marker>
          <c:cat>
            <c:numRef>
              <c:f>Sheet2!$L$4:$L$8</c:f>
              <c:numCache>
                <c:formatCode>0</c:formatCode>
                <c:ptCount val="5"/>
                <c:pt idx="0">
                  <c:v>1</c:v>
                </c:pt>
                <c:pt idx="1">
                  <c:v>2</c:v>
                </c:pt>
                <c:pt idx="2">
                  <c:v>3</c:v>
                </c:pt>
                <c:pt idx="3">
                  <c:v>4</c:v>
                </c:pt>
                <c:pt idx="4">
                  <c:v>5</c:v>
                </c:pt>
              </c:numCache>
            </c:numRef>
          </c:cat>
          <c:val>
            <c:numRef>
              <c:f>Sheet2!$M$4:$M$8</c:f>
              <c:numCache>
                <c:formatCode>General</c:formatCode>
                <c:ptCount val="5"/>
                <c:pt idx="0">
                  <c:v>81.680000000000007</c:v>
                </c:pt>
                <c:pt idx="1">
                  <c:v>84.92</c:v>
                </c:pt>
                <c:pt idx="2">
                  <c:v>88.960000000000008</c:v>
                </c:pt>
                <c:pt idx="3">
                  <c:v>93.08</c:v>
                </c:pt>
                <c:pt idx="4">
                  <c:v>95.660000000000011</c:v>
                </c:pt>
              </c:numCache>
            </c:numRef>
          </c:val>
          <c:smooth val="0"/>
          <c:extLst>
            <c:ext xmlns:c16="http://schemas.microsoft.com/office/drawing/2014/chart" uri="{C3380CC4-5D6E-409C-BE32-E72D297353CC}">
              <c16:uniqueId val="{00000000-EEBD-4FAC-997B-938CCF6A6A99}"/>
            </c:ext>
          </c:extLst>
        </c:ser>
        <c:ser>
          <c:idx val="1"/>
          <c:order val="1"/>
          <c:tx>
            <c:strRef>
              <c:f>Sheet2!$N$3</c:f>
              <c:strCache>
                <c:ptCount val="1"/>
                <c:pt idx="0">
                  <c:v>Literacy</c:v>
                </c:pt>
              </c:strCache>
            </c:strRef>
          </c:tx>
          <c:spPr>
            <a:ln w="28575" cap="rnd">
              <a:solidFill>
                <a:schemeClr val="accent2"/>
              </a:solidFill>
              <a:round/>
            </a:ln>
            <a:effectLst/>
          </c:spPr>
          <c:marker>
            <c:symbol val="none"/>
          </c:marker>
          <c:cat>
            <c:numRef>
              <c:f>Sheet2!$L$4:$L$8</c:f>
              <c:numCache>
                <c:formatCode>0</c:formatCode>
                <c:ptCount val="5"/>
                <c:pt idx="0">
                  <c:v>1</c:v>
                </c:pt>
                <c:pt idx="1">
                  <c:v>2</c:v>
                </c:pt>
                <c:pt idx="2">
                  <c:v>3</c:v>
                </c:pt>
                <c:pt idx="3">
                  <c:v>4</c:v>
                </c:pt>
                <c:pt idx="4">
                  <c:v>5</c:v>
                </c:pt>
              </c:numCache>
            </c:numRef>
          </c:cat>
          <c:val>
            <c:numRef>
              <c:f>Sheet2!$N$4:$N$8</c:f>
              <c:numCache>
                <c:formatCode>General</c:formatCode>
                <c:ptCount val="5"/>
                <c:pt idx="0">
                  <c:v>64.3</c:v>
                </c:pt>
                <c:pt idx="1">
                  <c:v>68.84</c:v>
                </c:pt>
                <c:pt idx="2">
                  <c:v>77.58</c:v>
                </c:pt>
                <c:pt idx="3">
                  <c:v>84.6</c:v>
                </c:pt>
                <c:pt idx="4">
                  <c:v>89.9</c:v>
                </c:pt>
              </c:numCache>
            </c:numRef>
          </c:val>
          <c:smooth val="0"/>
          <c:extLst>
            <c:ext xmlns:c16="http://schemas.microsoft.com/office/drawing/2014/chart" uri="{C3380CC4-5D6E-409C-BE32-E72D297353CC}">
              <c16:uniqueId val="{00000001-EEBD-4FAC-997B-938CCF6A6A99}"/>
            </c:ext>
          </c:extLst>
        </c:ser>
        <c:ser>
          <c:idx val="2"/>
          <c:order val="2"/>
          <c:tx>
            <c:strRef>
              <c:f>Sheet2!$O$3</c:f>
              <c:strCache>
                <c:ptCount val="1"/>
                <c:pt idx="0">
                  <c:v>Numeracy</c:v>
                </c:pt>
              </c:strCache>
            </c:strRef>
          </c:tx>
          <c:spPr>
            <a:ln w="28575" cap="rnd">
              <a:solidFill>
                <a:schemeClr val="accent3"/>
              </a:solidFill>
              <a:round/>
            </a:ln>
            <a:effectLst/>
          </c:spPr>
          <c:marker>
            <c:symbol val="none"/>
          </c:marker>
          <c:cat>
            <c:numRef>
              <c:f>Sheet2!$L$4:$L$8</c:f>
              <c:numCache>
                <c:formatCode>0</c:formatCode>
                <c:ptCount val="5"/>
                <c:pt idx="0">
                  <c:v>1</c:v>
                </c:pt>
                <c:pt idx="1">
                  <c:v>2</c:v>
                </c:pt>
                <c:pt idx="2">
                  <c:v>3</c:v>
                </c:pt>
                <c:pt idx="3">
                  <c:v>4</c:v>
                </c:pt>
                <c:pt idx="4">
                  <c:v>5</c:v>
                </c:pt>
              </c:numCache>
            </c:numRef>
          </c:cat>
          <c:val>
            <c:numRef>
              <c:f>Sheet2!$O$4:$O$8</c:f>
              <c:numCache>
                <c:formatCode>General</c:formatCode>
                <c:ptCount val="5"/>
                <c:pt idx="0">
                  <c:v>75.58</c:v>
                </c:pt>
                <c:pt idx="1">
                  <c:v>79.900000000000006</c:v>
                </c:pt>
                <c:pt idx="2">
                  <c:v>86.52000000000001</c:v>
                </c:pt>
                <c:pt idx="3">
                  <c:v>90.66</c:v>
                </c:pt>
                <c:pt idx="4">
                  <c:v>93.780000000000015</c:v>
                </c:pt>
              </c:numCache>
            </c:numRef>
          </c:val>
          <c:smooth val="0"/>
          <c:extLst>
            <c:ext xmlns:c16="http://schemas.microsoft.com/office/drawing/2014/chart" uri="{C3380CC4-5D6E-409C-BE32-E72D297353CC}">
              <c16:uniqueId val="{00000002-EEBD-4FAC-997B-938CCF6A6A99}"/>
            </c:ext>
          </c:extLst>
        </c:ser>
        <c:ser>
          <c:idx val="3"/>
          <c:order val="3"/>
          <c:tx>
            <c:strRef>
              <c:f>Sheet2!$P$3</c:f>
              <c:strCache>
                <c:ptCount val="1"/>
                <c:pt idx="0">
                  <c:v>Reading</c:v>
                </c:pt>
              </c:strCache>
            </c:strRef>
          </c:tx>
          <c:spPr>
            <a:ln w="28575" cap="rnd">
              <a:solidFill>
                <a:schemeClr val="accent4"/>
              </a:solidFill>
              <a:round/>
            </a:ln>
            <a:effectLst/>
          </c:spPr>
          <c:marker>
            <c:symbol val="none"/>
          </c:marker>
          <c:cat>
            <c:numRef>
              <c:f>Sheet2!$L$4:$L$8</c:f>
              <c:numCache>
                <c:formatCode>0</c:formatCode>
                <c:ptCount val="5"/>
                <c:pt idx="0">
                  <c:v>1</c:v>
                </c:pt>
                <c:pt idx="1">
                  <c:v>2</c:v>
                </c:pt>
                <c:pt idx="2">
                  <c:v>3</c:v>
                </c:pt>
                <c:pt idx="3">
                  <c:v>4</c:v>
                </c:pt>
                <c:pt idx="4">
                  <c:v>5</c:v>
                </c:pt>
              </c:numCache>
            </c:numRef>
          </c:cat>
          <c:val>
            <c:numRef>
              <c:f>Sheet2!$P$4:$P$8</c:f>
              <c:numCache>
                <c:formatCode>General</c:formatCode>
                <c:ptCount val="5"/>
                <c:pt idx="0">
                  <c:v>70.919999999999987</c:v>
                </c:pt>
                <c:pt idx="1">
                  <c:v>74.66</c:v>
                </c:pt>
                <c:pt idx="2">
                  <c:v>82.26</c:v>
                </c:pt>
                <c:pt idx="3">
                  <c:v>88.160000000000011</c:v>
                </c:pt>
                <c:pt idx="4">
                  <c:v>92.56</c:v>
                </c:pt>
              </c:numCache>
            </c:numRef>
          </c:val>
          <c:smooth val="0"/>
          <c:extLst>
            <c:ext xmlns:c16="http://schemas.microsoft.com/office/drawing/2014/chart" uri="{C3380CC4-5D6E-409C-BE32-E72D297353CC}">
              <c16:uniqueId val="{00000003-EEBD-4FAC-997B-938CCF6A6A99}"/>
            </c:ext>
          </c:extLst>
        </c:ser>
        <c:ser>
          <c:idx val="4"/>
          <c:order val="4"/>
          <c:tx>
            <c:strRef>
              <c:f>Sheet2!$Q$3</c:f>
              <c:strCache>
                <c:ptCount val="1"/>
                <c:pt idx="0">
                  <c:v>Writing</c:v>
                </c:pt>
              </c:strCache>
            </c:strRef>
          </c:tx>
          <c:spPr>
            <a:ln w="28575" cap="rnd">
              <a:solidFill>
                <a:schemeClr val="accent5"/>
              </a:solidFill>
              <a:round/>
            </a:ln>
            <a:effectLst/>
          </c:spPr>
          <c:marker>
            <c:symbol val="none"/>
          </c:marker>
          <c:cat>
            <c:numRef>
              <c:f>Sheet2!$L$4:$L$8</c:f>
              <c:numCache>
                <c:formatCode>0</c:formatCode>
                <c:ptCount val="5"/>
                <c:pt idx="0">
                  <c:v>1</c:v>
                </c:pt>
                <c:pt idx="1">
                  <c:v>2</c:v>
                </c:pt>
                <c:pt idx="2">
                  <c:v>3</c:v>
                </c:pt>
                <c:pt idx="3">
                  <c:v>4</c:v>
                </c:pt>
                <c:pt idx="4">
                  <c:v>5</c:v>
                </c:pt>
              </c:numCache>
            </c:numRef>
          </c:cat>
          <c:val>
            <c:numRef>
              <c:f>Sheet2!$Q$4:$Q$8</c:f>
              <c:numCache>
                <c:formatCode>General</c:formatCode>
                <c:ptCount val="5"/>
                <c:pt idx="0">
                  <c:v>67.260000000000005</c:v>
                </c:pt>
                <c:pt idx="1">
                  <c:v>72.28</c:v>
                </c:pt>
                <c:pt idx="2">
                  <c:v>80.14</c:v>
                </c:pt>
                <c:pt idx="3">
                  <c:v>85.9</c:v>
                </c:pt>
                <c:pt idx="4">
                  <c:v>91.22</c:v>
                </c:pt>
              </c:numCache>
            </c:numRef>
          </c:val>
          <c:smooth val="0"/>
          <c:extLst>
            <c:ext xmlns:c16="http://schemas.microsoft.com/office/drawing/2014/chart" uri="{C3380CC4-5D6E-409C-BE32-E72D297353CC}">
              <c16:uniqueId val="{00000004-EEBD-4FAC-997B-938CCF6A6A99}"/>
            </c:ext>
          </c:extLst>
        </c:ser>
        <c:dLbls>
          <c:showLegendKey val="0"/>
          <c:showVal val="0"/>
          <c:showCatName val="0"/>
          <c:showSerName val="0"/>
          <c:showPercent val="0"/>
          <c:showBubbleSize val="0"/>
        </c:dLbls>
        <c:smooth val="0"/>
        <c:axId val="1266470431"/>
        <c:axId val="1266475231"/>
      </c:lineChart>
      <c:catAx>
        <c:axId val="1266470431"/>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GB"/>
                  <a:t>SIMD Quintile</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266475231"/>
        <c:crosses val="autoZero"/>
        <c:auto val="1"/>
        <c:lblAlgn val="ctr"/>
        <c:lblOffset val="100"/>
        <c:noMultiLvlLbl val="0"/>
      </c:catAx>
      <c:valAx>
        <c:axId val="1266475231"/>
        <c:scaling>
          <c:orientation val="minMax"/>
          <c:max val="10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GB"/>
                  <a:t>Percentage meeting expected CfE level</a:t>
                </a:r>
              </a:p>
            </c:rich>
          </c:tx>
          <c:layout>
            <c:manualLayout>
              <c:xMode val="edge"/>
              <c:yMode val="edge"/>
              <c:x val="2.7463093494750009E-2"/>
              <c:y val="0.13800791065344781"/>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266470431"/>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solidFill>
      <a:schemeClr val="bg1"/>
    </a:solidFill>
    <a:ln w="9525" cap="flat" cmpd="sng" algn="ctr">
      <a:solidFill>
        <a:srgbClr val="7030A0"/>
      </a:solidFill>
      <a:round/>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0" baseline="0">
                <a:solidFill>
                  <a:sysClr val="windowText" lastClr="000000"/>
                </a:solidFill>
                <a:latin typeface="Arial" panose="020B0604020202020204" pitchFamily="34" charset="0"/>
                <a:ea typeface="+mn-ea"/>
                <a:cs typeface="Arial" panose="020B0604020202020204" pitchFamily="34" charset="0"/>
              </a:defRPr>
            </a:pPr>
            <a:r>
              <a:rPr lang="en-GB" sz="1200" b="1"/>
              <a:t>Average time spent in temporary accommodation for cases that closed, by household type, Edinburgh, 2023-24</a:t>
            </a:r>
          </a:p>
        </c:rich>
      </c:tx>
      <c:overlay val="0"/>
      <c:spPr>
        <a:noFill/>
        <a:ln>
          <a:noFill/>
        </a:ln>
        <a:effectLst/>
      </c:spPr>
      <c:txPr>
        <a:bodyPr rot="0" spcFirstLastPara="1" vertOverflow="ellipsis" vert="horz" wrap="square" anchor="ctr" anchorCtr="1"/>
        <a:lstStyle/>
        <a:p>
          <a:pPr>
            <a:defRPr sz="1200" b="1" i="0" u="none" strike="noStrike" kern="1200" spc="0" baseline="0">
              <a:solidFill>
                <a:sysClr val="windowText" lastClr="000000"/>
              </a:solidFill>
              <a:latin typeface="Arial" panose="020B0604020202020204" pitchFamily="34" charset="0"/>
              <a:ea typeface="+mn-ea"/>
              <a:cs typeface="Arial" panose="020B0604020202020204" pitchFamily="34" charset="0"/>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Sheet1!$A$1:$G$1</c:f>
              <c:strCache>
                <c:ptCount val="7"/>
                <c:pt idx="0">
                  <c:v>Single Person</c:v>
                </c:pt>
                <c:pt idx="1">
                  <c:v>Single Parent</c:v>
                </c:pt>
                <c:pt idx="2">
                  <c:v>Couple</c:v>
                </c:pt>
                <c:pt idx="3">
                  <c:v>Couple with Children</c:v>
                </c:pt>
                <c:pt idx="4">
                  <c:v>Other</c:v>
                </c:pt>
                <c:pt idx="5">
                  <c:v>Other with Children</c:v>
                </c:pt>
                <c:pt idx="6">
                  <c:v>Total</c:v>
                </c:pt>
              </c:strCache>
            </c:strRef>
          </c:cat>
          <c:val>
            <c:numRef>
              <c:f>Sheet1!$A$2:$G$2</c:f>
              <c:numCache>
                <c:formatCode>#,##0</c:formatCode>
                <c:ptCount val="7"/>
                <c:pt idx="0">
                  <c:v>427</c:v>
                </c:pt>
                <c:pt idx="1">
                  <c:v>773</c:v>
                </c:pt>
                <c:pt idx="2">
                  <c:v>508</c:v>
                </c:pt>
                <c:pt idx="3">
                  <c:v>697</c:v>
                </c:pt>
                <c:pt idx="4">
                  <c:v>449</c:v>
                </c:pt>
                <c:pt idx="5">
                  <c:v>578</c:v>
                </c:pt>
                <c:pt idx="6">
                  <c:v>507</c:v>
                </c:pt>
              </c:numCache>
            </c:numRef>
          </c:val>
          <c:extLst>
            <c:ext xmlns:c16="http://schemas.microsoft.com/office/drawing/2014/chart" uri="{C3380CC4-5D6E-409C-BE32-E72D297353CC}">
              <c16:uniqueId val="{00000000-752B-41C3-86D4-BDD0FD48C3B9}"/>
            </c:ext>
          </c:extLst>
        </c:ser>
        <c:dLbls>
          <c:dLblPos val="outEnd"/>
          <c:showLegendKey val="0"/>
          <c:showVal val="1"/>
          <c:showCatName val="0"/>
          <c:showSerName val="0"/>
          <c:showPercent val="0"/>
          <c:showBubbleSize val="0"/>
        </c:dLbls>
        <c:gapWidth val="219"/>
        <c:overlap val="-27"/>
        <c:axId val="292438320"/>
        <c:axId val="292442160"/>
      </c:barChart>
      <c:catAx>
        <c:axId val="292438320"/>
        <c:scaling>
          <c:orientation val="minMax"/>
        </c:scaling>
        <c:delete val="0"/>
        <c:axPos val="b"/>
        <c:title>
          <c:tx>
            <c:rich>
              <a:bodyPr rot="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GB"/>
                  <a:t>Household type</a:t>
                </a:r>
              </a:p>
            </c:rich>
          </c:tx>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292442160"/>
        <c:crosses val="autoZero"/>
        <c:auto val="1"/>
        <c:lblAlgn val="ctr"/>
        <c:lblOffset val="100"/>
        <c:noMultiLvlLbl val="0"/>
      </c:catAx>
      <c:valAx>
        <c:axId val="29244216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GB"/>
                  <a:t>Average total time (days)</a:t>
                </a:r>
              </a:p>
            </c:rich>
          </c:tx>
          <c:overlay val="0"/>
          <c:spPr>
            <a:noFill/>
            <a:ln>
              <a:noFill/>
            </a:ln>
            <a:effectLst/>
          </c:spPr>
          <c:txPr>
            <a:bodyPr rot="-54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29243832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rgbClr val="7030A0"/>
      </a:solidFill>
      <a:round/>
    </a:ln>
    <a:effectLst/>
  </c:spPr>
  <c:txPr>
    <a:bodyPr/>
    <a:lstStyle/>
    <a:p>
      <a:pPr>
        <a:defRPr>
          <a:solidFill>
            <a:sysClr val="windowText" lastClr="000000"/>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0" baseline="0">
                <a:solidFill>
                  <a:sysClr val="windowText" lastClr="000000"/>
                </a:solidFill>
                <a:latin typeface="Arial" panose="020B0604020202020204" pitchFamily="34" charset="0"/>
                <a:ea typeface="+mn-ea"/>
                <a:cs typeface="Arial" panose="020B0604020202020204" pitchFamily="34" charset="0"/>
              </a:defRPr>
            </a:pPr>
            <a:r>
              <a:rPr lang="en-GB" sz="1200" b="1"/>
              <a:t>% of pupils with Additional Support Needs - Edinburgh</a:t>
            </a:r>
          </a:p>
        </c:rich>
      </c:tx>
      <c:overlay val="0"/>
      <c:spPr>
        <a:noFill/>
        <a:ln>
          <a:noFill/>
        </a:ln>
        <a:effectLst/>
      </c:spPr>
      <c:txPr>
        <a:bodyPr rot="0" spcFirstLastPara="1" vertOverflow="ellipsis" vert="horz" wrap="square" anchor="ctr" anchorCtr="1"/>
        <a:lstStyle/>
        <a:p>
          <a:pPr>
            <a:defRPr sz="1200" b="1" i="0" u="none" strike="noStrike" kern="1200" spc="0" baseline="0">
              <a:solidFill>
                <a:sysClr val="windowText" lastClr="000000"/>
              </a:solidFill>
              <a:latin typeface="Arial" panose="020B0604020202020204" pitchFamily="34" charset="0"/>
              <a:ea typeface="+mn-ea"/>
              <a:cs typeface="Arial" panose="020B0604020202020204" pitchFamily="34" charset="0"/>
            </a:defRPr>
          </a:pPr>
          <a:endParaRPr lang="en-US"/>
        </a:p>
      </c:txPr>
    </c:title>
    <c:autoTitleDeleted val="0"/>
    <c:plotArea>
      <c:layout/>
      <c:lineChart>
        <c:grouping val="stacked"/>
        <c:varyColors val="0"/>
        <c:ser>
          <c:idx val="0"/>
          <c:order val="0"/>
          <c:spPr>
            <a:ln w="28575" cap="rnd">
              <a:solidFill>
                <a:srgbClr val="12436D"/>
              </a:solidFill>
              <a:round/>
            </a:ln>
            <a:effectLst/>
          </c:spPr>
          <c:marker>
            <c:symbol val="circle"/>
            <c:size val="5"/>
            <c:spPr>
              <a:solidFill>
                <a:schemeClr val="accent1"/>
              </a:solidFill>
              <a:ln w="9525">
                <a:solidFill>
                  <a:schemeClr val="accent1"/>
                </a:solidFill>
              </a:ln>
              <a:effectLst/>
            </c:spPr>
          </c:marker>
          <c:dLbls>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School!$D$4:$L$4</c:f>
              <c:strCache>
                <c:ptCount val="9"/>
                <c:pt idx="0">
                  <c:v>2015</c:v>
                </c:pt>
                <c:pt idx="1">
                  <c:v>2016</c:v>
                </c:pt>
                <c:pt idx="2">
                  <c:v>2017</c:v>
                </c:pt>
                <c:pt idx="3">
                  <c:v>2018</c:v>
                </c:pt>
                <c:pt idx="4">
                  <c:v>2019</c:v>
                </c:pt>
                <c:pt idx="5">
                  <c:v>2020</c:v>
                </c:pt>
                <c:pt idx="6">
                  <c:v>2021</c:v>
                </c:pt>
                <c:pt idx="7">
                  <c:v>2022</c:v>
                </c:pt>
                <c:pt idx="8">
                  <c:v>2023</c:v>
                </c:pt>
              </c:strCache>
            </c:strRef>
          </c:cat>
          <c:val>
            <c:numRef>
              <c:f>School!$D$131:$L$131</c:f>
              <c:numCache>
                <c:formatCode>0.0%</c:formatCode>
                <c:ptCount val="9"/>
                <c:pt idx="0">
                  <c:v>0.2377343438372557</c:v>
                </c:pt>
                <c:pt idx="1">
                  <c:v>0.26168590272052761</c:v>
                </c:pt>
                <c:pt idx="2">
                  <c:v>0.25728331385743641</c:v>
                </c:pt>
                <c:pt idx="3">
                  <c:v>0.29073053134941806</c:v>
                </c:pt>
                <c:pt idx="4">
                  <c:v>0.39356083490869403</c:v>
                </c:pt>
                <c:pt idx="5">
                  <c:v>0.43288810192848071</c:v>
                </c:pt>
                <c:pt idx="6">
                  <c:v>0.45006087816756718</c:v>
                </c:pt>
                <c:pt idx="7">
                  <c:v>0.46773049645390069</c:v>
                </c:pt>
                <c:pt idx="8">
                  <c:v>0.45942034363751066</c:v>
                </c:pt>
              </c:numCache>
            </c:numRef>
          </c:val>
          <c:smooth val="0"/>
          <c:extLst>
            <c:ext xmlns:c16="http://schemas.microsoft.com/office/drawing/2014/chart" uri="{C3380CC4-5D6E-409C-BE32-E72D297353CC}">
              <c16:uniqueId val="{00000000-22DB-4F7E-A778-3B926E2425CD}"/>
            </c:ext>
          </c:extLst>
        </c:ser>
        <c:dLbls>
          <c:dLblPos val="t"/>
          <c:showLegendKey val="0"/>
          <c:showVal val="1"/>
          <c:showCatName val="0"/>
          <c:showSerName val="0"/>
          <c:showPercent val="0"/>
          <c:showBubbleSize val="0"/>
        </c:dLbls>
        <c:marker val="1"/>
        <c:smooth val="0"/>
        <c:axId val="647525168"/>
        <c:axId val="647524208"/>
      </c:lineChart>
      <c:catAx>
        <c:axId val="647525168"/>
        <c:scaling>
          <c:orientation val="minMax"/>
        </c:scaling>
        <c:delete val="0"/>
        <c:axPos val="b"/>
        <c:title>
          <c:tx>
            <c:rich>
              <a:bodyPr rot="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GB"/>
                  <a:t>Year</a:t>
                </a:r>
              </a:p>
            </c:rich>
          </c:tx>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647524208"/>
        <c:crosses val="autoZero"/>
        <c:auto val="1"/>
        <c:lblAlgn val="ctr"/>
        <c:lblOffset val="100"/>
        <c:noMultiLvlLbl val="0"/>
      </c:catAx>
      <c:valAx>
        <c:axId val="64752420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GB"/>
                  <a:t>Percentage of pupils with ASN</a:t>
                </a:r>
              </a:p>
            </c:rich>
          </c:tx>
          <c:overlay val="0"/>
          <c:spPr>
            <a:noFill/>
            <a:ln>
              <a:noFill/>
            </a:ln>
            <a:effectLst/>
          </c:spPr>
          <c:txPr>
            <a:bodyPr rot="-54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647525168"/>
        <c:crosses val="autoZero"/>
        <c:crossBetween val="between"/>
      </c:valAx>
      <c:spPr>
        <a:noFill/>
        <a:ln>
          <a:noFill/>
        </a:ln>
        <a:effectLst/>
      </c:spPr>
    </c:plotArea>
    <c:plotVisOnly val="1"/>
    <c:dispBlanksAs val="zero"/>
    <c:showDLblsOverMax val="0"/>
  </c:chart>
  <c:spPr>
    <a:solidFill>
      <a:schemeClr val="bg1"/>
    </a:solidFill>
    <a:ln w="12700" cap="flat" cmpd="sng" algn="ctr">
      <a:solidFill>
        <a:srgbClr val="7030A0"/>
      </a:solidFill>
      <a:round/>
    </a:ln>
    <a:effectLst/>
  </c:spPr>
  <c:txPr>
    <a:bodyPr/>
    <a:lstStyle/>
    <a:p>
      <a:pPr>
        <a:defRPr>
          <a:solidFill>
            <a:sysClr val="windowText" lastClr="000000"/>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0792586-AE94-488E-BC73-290CEC1C8119}" type="datetimeFigureOut">
              <a:rPr lang="en-GB" smtClean="0"/>
              <a:t>06/10/2025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D9D2F2C-F8C9-4B72-AEA3-C399F25BA758}" type="slidenum">
              <a:rPr lang="en-GB" smtClean="0"/>
              <a:t>‹#›</a:t>
            </a:fld>
            <a:endParaRPr lang="en-GB"/>
          </a:p>
        </p:txBody>
      </p:sp>
    </p:spTree>
    <p:extLst>
      <p:ext uri="{BB962C8B-B14F-4D97-AF65-F5344CB8AC3E}">
        <p14:creationId xmlns:p14="http://schemas.microsoft.com/office/powerpoint/2010/main" val="39114798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gov.scot/publications/health-and-wellbeing-census-scotland-2021-22/documents/"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7030A0"/>
                </a:solidFill>
                <a:latin typeface="Calibri" panose="020F0502020204030204" pitchFamily="34" charset="0"/>
                <a:ea typeface="Calibri" panose="020F0502020204030204" pitchFamily="34" charset="0"/>
                <a:cs typeface="Calibri" panose="020F0502020204030204" pitchFamily="34" charset="0"/>
              </a:rPr>
              <a:t>A JSNA is a systematic attempt to assess the current and future needs of local populations to inform and guide the planning and commissioning of services.  We’ve done this for the children, young people and families of Edinburgh.</a:t>
            </a:r>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200" dirty="0">
                <a:latin typeface="Aptos" panose="020B0004020202020204" pitchFamily="34" charset="0"/>
                <a:ea typeface="Century Gothic" panose="020B0502020202020204" pitchFamily="34" charset="0"/>
                <a:cs typeface="Times New Roman" panose="02020603050405020304" pitchFamily="18" charset="0"/>
              </a:rPr>
              <a:t>We’ve taken a collaborative approach to this project through stakeholder interviews and partnership work with data intelligence. It’s broken down into 4 main chapters, demographics, health outcomes, building blocks of health which is structured around the Health Foundation Building Blocks of Health Framework and finally the deep dives. </a:t>
            </a:r>
            <a:r>
              <a:rPr lang="en-GB" altLang="en-US" dirty="0"/>
              <a:t>We’ve </a:t>
            </a:r>
            <a:r>
              <a:rPr lang="en-GB" altLang="en-US" sz="1200" dirty="0">
                <a:latin typeface="Aptos" panose="020B0004020202020204" pitchFamily="34" charset="0"/>
                <a:ea typeface="Century Gothic" panose="020B0502020202020204" pitchFamily="34" charset="0"/>
                <a:cs typeface="Times New Roman" panose="02020603050405020304" pitchFamily="18" charset="0"/>
              </a:rPr>
              <a:t>taken a further ‘deep dive’ focus into three specific areas; homelessness, additional support needs and universal access to healthy environments and opportunities including youth work i.e. Edinburgh’s universal offer to children and young people.  Today I’m going to give you a summary of the findings and recommendations within some of these chapters before we have some time for discussion.</a:t>
            </a:r>
          </a:p>
          <a:p>
            <a:endParaRPr lang="en-GB" dirty="0"/>
          </a:p>
        </p:txBody>
      </p:sp>
      <p:sp>
        <p:nvSpPr>
          <p:cNvPr id="4" name="Slide Number Placeholder 3"/>
          <p:cNvSpPr>
            <a:spLocks noGrp="1"/>
          </p:cNvSpPr>
          <p:nvPr>
            <p:ph type="sldNum" sz="quarter" idx="5"/>
          </p:nvPr>
        </p:nvSpPr>
        <p:spPr/>
        <p:txBody>
          <a:bodyPr/>
          <a:lstStyle/>
          <a:p>
            <a:fld id="{8D9D2F2C-F8C9-4B72-AEA3-C399F25BA758}" type="slidenum">
              <a:rPr lang="en-GB" smtClean="0"/>
              <a:t>2</a:t>
            </a:fld>
            <a:endParaRPr lang="en-GB"/>
          </a:p>
        </p:txBody>
      </p:sp>
    </p:spTree>
    <p:extLst>
      <p:ext uri="{BB962C8B-B14F-4D97-AF65-F5344CB8AC3E}">
        <p14:creationId xmlns:p14="http://schemas.microsoft.com/office/powerpoint/2010/main" val="1003003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Char char="•"/>
            </a:pPr>
            <a:r>
              <a:rPr lang="en-GB" sz="1800" b="0" i="0" dirty="0">
                <a:solidFill>
                  <a:srgbClr val="242424"/>
                </a:solidFill>
                <a:effectLst/>
                <a:latin typeface="Calibri" panose="020F0502020204030204" pitchFamily="34" charset="0"/>
              </a:rPr>
              <a:t>Any surprises?</a:t>
            </a:r>
            <a:endParaRPr lang="en-GB" sz="1800" b="0" i="0" dirty="0">
              <a:solidFill>
                <a:srgbClr val="242424"/>
              </a:solidFill>
              <a:effectLst/>
              <a:latin typeface="Aptos" panose="020B0004020202020204" pitchFamily="34" charset="0"/>
            </a:endParaRPr>
          </a:p>
          <a:p>
            <a:pPr algn="l">
              <a:buFont typeface="Arial" panose="020B0604020202020204" pitchFamily="34" charset="0"/>
              <a:buChar char="•"/>
            </a:pPr>
            <a:r>
              <a:rPr lang="en-GB" sz="1800" b="0" i="0" dirty="0">
                <a:solidFill>
                  <a:srgbClr val="242424"/>
                </a:solidFill>
                <a:effectLst/>
                <a:latin typeface="Calibri" panose="020F0502020204030204" pitchFamily="34" charset="0"/>
              </a:rPr>
              <a:t>How does this relate to your work?</a:t>
            </a:r>
            <a:endParaRPr lang="en-GB" sz="1800" b="0" i="0" dirty="0">
              <a:solidFill>
                <a:srgbClr val="242424"/>
              </a:solidFill>
              <a:effectLst/>
              <a:latin typeface="Aptos" panose="020B0004020202020204" pitchFamily="34" charset="0"/>
            </a:endParaRPr>
          </a:p>
          <a:p>
            <a:pPr algn="l"/>
            <a:r>
              <a:rPr lang="en-GB" sz="1800" b="0" i="0" dirty="0">
                <a:solidFill>
                  <a:srgbClr val="242424"/>
                </a:solidFill>
                <a:effectLst/>
                <a:latin typeface="Calibri" panose="020F0502020204030204" pitchFamily="34" charset="0"/>
              </a:rPr>
              <a:t> </a:t>
            </a:r>
            <a:endParaRPr lang="en-GB" sz="1800" b="0" i="0" dirty="0">
              <a:solidFill>
                <a:srgbClr val="242424"/>
              </a:solidFill>
              <a:effectLst/>
              <a:latin typeface="Aptos" panose="020B0004020202020204" pitchFamily="34" charset="0"/>
            </a:endParaRPr>
          </a:p>
          <a:p>
            <a:endParaRPr lang="en-GB" dirty="0"/>
          </a:p>
        </p:txBody>
      </p:sp>
      <p:sp>
        <p:nvSpPr>
          <p:cNvPr id="4" name="Slide Number Placeholder 3"/>
          <p:cNvSpPr>
            <a:spLocks noGrp="1"/>
          </p:cNvSpPr>
          <p:nvPr>
            <p:ph type="sldNum" sz="quarter" idx="5"/>
          </p:nvPr>
        </p:nvSpPr>
        <p:spPr/>
        <p:txBody>
          <a:bodyPr/>
          <a:lstStyle/>
          <a:p>
            <a:fld id="{8D9D2F2C-F8C9-4B72-AEA3-C399F25BA758}" type="slidenum">
              <a:rPr lang="en-GB" smtClean="0"/>
              <a:t>16</a:t>
            </a:fld>
            <a:endParaRPr lang="en-GB"/>
          </a:p>
        </p:txBody>
      </p:sp>
    </p:spTree>
    <p:extLst>
      <p:ext uri="{BB962C8B-B14F-4D97-AF65-F5344CB8AC3E}">
        <p14:creationId xmlns:p14="http://schemas.microsoft.com/office/powerpoint/2010/main" val="3487241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D9D2F2C-F8C9-4B72-AEA3-C399F25BA758}" type="slidenum">
              <a:rPr lang="en-GB" smtClean="0"/>
              <a:t>3</a:t>
            </a:fld>
            <a:endParaRPr lang="en-GB"/>
          </a:p>
        </p:txBody>
      </p:sp>
    </p:spTree>
    <p:extLst>
      <p:ext uri="{BB962C8B-B14F-4D97-AF65-F5344CB8AC3E}">
        <p14:creationId xmlns:p14="http://schemas.microsoft.com/office/powerpoint/2010/main" val="36145725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effectLst/>
                <a:latin typeface="Calibri" panose="020F0502020204030204" pitchFamily="34" charset="0"/>
                <a:ea typeface="Century Gothic" panose="020B0502020202020204" pitchFamily="34" charset="0"/>
                <a:cs typeface="Times New Roman" panose="02020603050405020304" pitchFamily="18" charset="0"/>
              </a:rPr>
              <a:t>This data is from the </a:t>
            </a:r>
            <a:r>
              <a:rPr lang="en-GB" sz="1800" u="sng" dirty="0">
                <a:solidFill>
                  <a:srgbClr val="0563C1"/>
                </a:solidFill>
                <a:effectLst/>
                <a:latin typeface="Calibri" panose="020F0502020204030204" pitchFamily="34" charset="0"/>
                <a:ea typeface="Century Gothic" panose="020B0502020202020204" pitchFamily="34" charset="0"/>
                <a:cs typeface="Times New Roman" panose="02020603050405020304" pitchFamily="18" charset="0"/>
                <a:hlinkClick r:id="rId3"/>
              </a:rPr>
              <a:t>2021-22 Health and Wellbeing Census</a:t>
            </a:r>
            <a:r>
              <a:rPr lang="en-GB" sz="1800" dirty="0">
                <a:effectLst/>
                <a:latin typeface="Calibri" panose="020F0502020204030204" pitchFamily="34" charset="0"/>
                <a:ea typeface="Century Gothic" panose="020B0502020202020204" pitchFamily="34" charset="0"/>
                <a:cs typeface="Times New Roman" panose="02020603050405020304" pitchFamily="18" charset="0"/>
              </a:rPr>
              <a:t> which uses the Strengths and Difficulties Questionnaire to assess mental health among children and adolescents in S2-S6. Over half of female respondents in scored as having raised levels of mental health and wellbeing difficulties, while the rate for males was lower (34.5%) but still substantial.</a:t>
            </a:r>
            <a:endParaRPr lang="en-GB" dirty="0"/>
          </a:p>
        </p:txBody>
      </p:sp>
      <p:sp>
        <p:nvSpPr>
          <p:cNvPr id="4" name="Slide Number Placeholder 3"/>
          <p:cNvSpPr>
            <a:spLocks noGrp="1"/>
          </p:cNvSpPr>
          <p:nvPr>
            <p:ph type="sldNum" sz="quarter" idx="5"/>
          </p:nvPr>
        </p:nvSpPr>
        <p:spPr/>
        <p:txBody>
          <a:bodyPr/>
          <a:lstStyle/>
          <a:p>
            <a:fld id="{8D9D2F2C-F8C9-4B72-AEA3-C399F25BA758}" type="slidenum">
              <a:rPr lang="en-GB" smtClean="0"/>
              <a:t>4</a:t>
            </a:fld>
            <a:endParaRPr lang="en-GB"/>
          </a:p>
        </p:txBody>
      </p:sp>
    </p:spTree>
    <p:extLst>
      <p:ext uri="{BB962C8B-B14F-4D97-AF65-F5344CB8AC3E}">
        <p14:creationId xmlns:p14="http://schemas.microsoft.com/office/powerpoint/2010/main" val="39185536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GB" sz="1800" i="1" dirty="0">
                <a:effectLst/>
                <a:latin typeface="Calibri" panose="020F0502020204030204" pitchFamily="34" charset="0"/>
                <a:ea typeface="Century Gothic" panose="020B0502020202020204" pitchFamily="34" charset="0"/>
                <a:cs typeface="Times New Roman" panose="02020603050405020304" pitchFamily="18" charset="0"/>
              </a:rPr>
              <a:t>This map shows the percentage of children in poverty, Edinburgh, 2020/21 based on relative income measure of children in low income families before housing costs.  The report shows the child poverty rates after housing costs too which we know was at 20% in 2022/23.  I think most of the group here today will know these figures but we hope that presenting these in the final report with the links to the data will not only give context to some of the other information but also support people to reference the data in their work.</a:t>
            </a:r>
          </a:p>
          <a:p>
            <a:pPr marL="285750" indent="-285750">
              <a:buFont typeface="Arial" panose="020B0604020202020204" pitchFamily="34" charset="0"/>
              <a:buChar char="•"/>
            </a:pPr>
            <a:r>
              <a:rPr lang="en-GB" sz="1800" i="1" dirty="0">
                <a:effectLst/>
                <a:latin typeface="Calibri" panose="020F0502020204030204" pitchFamily="34" charset="0"/>
                <a:cs typeface="Times New Roman" panose="02020603050405020304" pitchFamily="18" charset="0"/>
              </a:rPr>
              <a:t>We also highlight the issue of in-work poverty which hasn’t reduced dramatically in the last few years and is currently at 65% and slightly higher than the figures for Scotland. </a:t>
            </a:r>
          </a:p>
          <a:p>
            <a:pPr marL="285750" indent="-285750">
              <a:buFont typeface="Arial" panose="020B0604020202020204" pitchFamily="34" charset="0"/>
              <a:buChar char="•"/>
            </a:pPr>
            <a:r>
              <a:rPr lang="en-GB" sz="1800" i="1" dirty="0">
                <a:effectLst/>
                <a:latin typeface="Calibri" panose="020F0502020204030204" pitchFamily="34" charset="0"/>
                <a:cs typeface="Times New Roman" panose="02020603050405020304" pitchFamily="18" charset="0"/>
              </a:rPr>
              <a:t>The chapter on housing discusses the importance of affordable, stable and quality housing but there is also a deep dive into homelessness which takes this much further and highlights the numbers of children in temporary accommodation which is currently at 3000.</a:t>
            </a:r>
          </a:p>
          <a:p>
            <a:pPr marL="285750" indent="-285750">
              <a:buFont typeface="Arial" panose="020B0604020202020204" pitchFamily="34" charset="0"/>
              <a:buChar char="•"/>
            </a:pPr>
            <a:r>
              <a:rPr lang="en-GB" sz="1800" i="1" dirty="0">
                <a:effectLst/>
                <a:latin typeface="Calibri" panose="020F0502020204030204" pitchFamily="34" charset="0"/>
                <a:cs typeface="Times New Roman" panose="02020603050405020304" pitchFamily="18" charset="0"/>
              </a:rPr>
              <a:t>Then we move into the impact of our surroundings on health and well being, delving into access to clean air, greenspace, safe neighbourhoods and the importance of healthy retail environments. A key finding is children’s perceptions of the place where they live which unsurprisingly is much better for those living in SIMD 5 compared with SIMD 1.</a:t>
            </a:r>
          </a:p>
          <a:p>
            <a:endParaRPr lang="en-GB" dirty="0"/>
          </a:p>
        </p:txBody>
      </p:sp>
      <p:sp>
        <p:nvSpPr>
          <p:cNvPr id="4" name="Slide Number Placeholder 3"/>
          <p:cNvSpPr>
            <a:spLocks noGrp="1"/>
          </p:cNvSpPr>
          <p:nvPr>
            <p:ph type="sldNum" sz="quarter" idx="5"/>
          </p:nvPr>
        </p:nvSpPr>
        <p:spPr/>
        <p:txBody>
          <a:bodyPr/>
          <a:lstStyle/>
          <a:p>
            <a:fld id="{8D9D2F2C-F8C9-4B72-AEA3-C399F25BA758}" type="slidenum">
              <a:rPr lang="en-GB" smtClean="0"/>
              <a:t>6</a:t>
            </a:fld>
            <a:endParaRPr lang="en-GB"/>
          </a:p>
        </p:txBody>
      </p:sp>
    </p:spTree>
    <p:extLst>
      <p:ext uri="{BB962C8B-B14F-4D97-AF65-F5344CB8AC3E}">
        <p14:creationId xmlns:p14="http://schemas.microsoft.com/office/powerpoint/2010/main" val="28579148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You can see from the graph that when it comes to educational attainment in P1, there is a marked difference in the proportion of children meeting the expected levels in key skills such as literacy and numeracy.</a:t>
            </a:r>
          </a:p>
        </p:txBody>
      </p:sp>
      <p:sp>
        <p:nvSpPr>
          <p:cNvPr id="4" name="Slide Number Placeholder 3"/>
          <p:cNvSpPr>
            <a:spLocks noGrp="1"/>
          </p:cNvSpPr>
          <p:nvPr>
            <p:ph type="sldNum" sz="quarter" idx="5"/>
          </p:nvPr>
        </p:nvSpPr>
        <p:spPr/>
        <p:txBody>
          <a:bodyPr/>
          <a:lstStyle/>
          <a:p>
            <a:fld id="{8D9D2F2C-F8C9-4B72-AEA3-C399F25BA758}" type="slidenum">
              <a:rPr lang="en-GB" smtClean="0"/>
              <a:t>8</a:t>
            </a:fld>
            <a:endParaRPr lang="en-GB"/>
          </a:p>
        </p:txBody>
      </p:sp>
    </p:spTree>
    <p:extLst>
      <p:ext uri="{BB962C8B-B14F-4D97-AF65-F5344CB8AC3E}">
        <p14:creationId xmlns:p14="http://schemas.microsoft.com/office/powerpoint/2010/main" val="13097817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found that the unique circumstances in Edinburgh, such as high housing costs and low proportion of social housing led to the housing crisis being declared in November 2023.  Numbers of children in temporary accommodation rising (which is the accommodation offered by the council when someone becomes homeless before they move into permanent accommodation) and what’s unique to Edinburgh is the length of stay in temporary accommodation, particularly for families with children is very high.  This poses some health and well being issues for the children which were highlighted in a recent report into the issue by Shelter Scotland.  They interviewed children within this system and across Scotland and found some concerning themes around sufficient quality sleep related to sharing rooms and beds and worries about their situation.  There are also knock on effects their education etc.  Also diet quality linked to lack of sufficient facilities and reliance on food banks.  There are also added barriers to exercise and play usually linked to lack of space but also concerns over the safety of their environment and being moved far away from friends.  Existing health conditions are exacerbated by damp conditions in some housing and multiple relocations can lead to reduced access to healthcare and impacts on mental health due to lack of stability.</a:t>
            </a:r>
          </a:p>
        </p:txBody>
      </p:sp>
      <p:sp>
        <p:nvSpPr>
          <p:cNvPr id="4" name="Slide Number Placeholder 3"/>
          <p:cNvSpPr>
            <a:spLocks noGrp="1"/>
          </p:cNvSpPr>
          <p:nvPr>
            <p:ph type="sldNum" sz="quarter" idx="5"/>
          </p:nvPr>
        </p:nvSpPr>
        <p:spPr/>
        <p:txBody>
          <a:bodyPr/>
          <a:lstStyle/>
          <a:p>
            <a:fld id="{8D9D2F2C-F8C9-4B72-AEA3-C399F25BA758}" type="slidenum">
              <a:rPr lang="en-GB" smtClean="0"/>
              <a:t>10</a:t>
            </a:fld>
            <a:endParaRPr lang="en-GB"/>
          </a:p>
        </p:txBody>
      </p:sp>
    </p:spTree>
    <p:extLst>
      <p:ext uri="{BB962C8B-B14F-4D97-AF65-F5344CB8AC3E}">
        <p14:creationId xmlns:p14="http://schemas.microsoft.com/office/powerpoint/2010/main" val="40395628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found dramatic increases in the demand for additional support services in education and rapid growth of the waiting list for neurodevelopmental assessment in NHS Lothian.  These numbers are not a surprise for those working in these sectors and thus there is already a lot of work ongoing to address the increases. Education has done lots of work on the transformation of inclusion services to better meet this need and there has also been lots of work on the development of a pan-Lothian neurodevelopmental framework to support a consistent, high quality, multi-agency approach.</a:t>
            </a:r>
          </a:p>
        </p:txBody>
      </p:sp>
      <p:sp>
        <p:nvSpPr>
          <p:cNvPr id="4" name="Slide Number Placeholder 3"/>
          <p:cNvSpPr>
            <a:spLocks noGrp="1"/>
          </p:cNvSpPr>
          <p:nvPr>
            <p:ph type="sldNum" sz="quarter" idx="5"/>
          </p:nvPr>
        </p:nvSpPr>
        <p:spPr/>
        <p:txBody>
          <a:bodyPr/>
          <a:lstStyle/>
          <a:p>
            <a:fld id="{8D9D2F2C-F8C9-4B72-AEA3-C399F25BA758}" type="slidenum">
              <a:rPr lang="en-GB" smtClean="0"/>
              <a:t>12</a:t>
            </a:fld>
            <a:endParaRPr lang="en-GB"/>
          </a:p>
        </p:txBody>
      </p:sp>
    </p:spTree>
    <p:extLst>
      <p:ext uri="{BB962C8B-B14F-4D97-AF65-F5344CB8AC3E}">
        <p14:creationId xmlns:p14="http://schemas.microsoft.com/office/powerpoint/2010/main" val="7181859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basically to ensure that the principles of the work going on in education and healthcare are mirrored in the services that families interact with outside of those sectors, throughout all of healthcare not just CAMHS and in all council run services and within third sector.  So in a nutshell its really about creating an inclusive environment for children, where individual difference is accepted and understood as part of the normal variation among the population and services are set-up to expect this and be able to support all families.</a:t>
            </a:r>
          </a:p>
        </p:txBody>
      </p:sp>
      <p:sp>
        <p:nvSpPr>
          <p:cNvPr id="4" name="Slide Number Placeholder 3"/>
          <p:cNvSpPr>
            <a:spLocks noGrp="1"/>
          </p:cNvSpPr>
          <p:nvPr>
            <p:ph type="sldNum" sz="quarter" idx="5"/>
          </p:nvPr>
        </p:nvSpPr>
        <p:spPr/>
        <p:txBody>
          <a:bodyPr/>
          <a:lstStyle/>
          <a:p>
            <a:fld id="{8D9D2F2C-F8C9-4B72-AEA3-C399F25BA758}" type="slidenum">
              <a:rPr lang="en-GB" smtClean="0"/>
              <a:t>13</a:t>
            </a:fld>
            <a:endParaRPr lang="en-GB"/>
          </a:p>
        </p:txBody>
      </p:sp>
    </p:spTree>
    <p:extLst>
      <p:ext uri="{BB962C8B-B14F-4D97-AF65-F5344CB8AC3E}">
        <p14:creationId xmlns:p14="http://schemas.microsoft.com/office/powerpoint/2010/main" val="10403984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 for this chapter we were looking to assess what Edinburgh’s universal offer of </a:t>
            </a:r>
            <a:r>
              <a:rPr lang="en-GB" sz="1200" b="0" dirty="0"/>
              <a:t>access to healthy environments and opportunities for children and young people is and whether it meets the need?  So we looked at various different areas including early years, libraries, physical activity, cycle training, out of school care, youth work and oral health.  We found that whilst the best approach is to provide services universally with targeted interventions for those that need it most, there was actually no clear understanding of what Edinburgh’s offer consists of and lots of gaps in the data to assess whether we are meeting the need.  There were also particular service provision gaps in the South East which many of you will be aware of already.</a:t>
            </a:r>
            <a:endParaRPr lang="en-GB" dirty="0"/>
          </a:p>
        </p:txBody>
      </p:sp>
      <p:sp>
        <p:nvSpPr>
          <p:cNvPr id="4" name="Slide Number Placeholder 3"/>
          <p:cNvSpPr>
            <a:spLocks noGrp="1"/>
          </p:cNvSpPr>
          <p:nvPr>
            <p:ph type="sldNum" sz="quarter" idx="5"/>
          </p:nvPr>
        </p:nvSpPr>
        <p:spPr/>
        <p:txBody>
          <a:bodyPr/>
          <a:lstStyle/>
          <a:p>
            <a:fld id="{8D9D2F2C-F8C9-4B72-AEA3-C399F25BA758}" type="slidenum">
              <a:rPr lang="en-GB" smtClean="0"/>
              <a:t>14</a:t>
            </a:fld>
            <a:endParaRPr lang="en-GB"/>
          </a:p>
        </p:txBody>
      </p:sp>
    </p:spTree>
    <p:extLst>
      <p:ext uri="{BB962C8B-B14F-4D97-AF65-F5344CB8AC3E}">
        <p14:creationId xmlns:p14="http://schemas.microsoft.com/office/powerpoint/2010/main" val="90719332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C2AB38B-A7C3-F0B6-E74B-63EDC796392D}"/>
              </a:ext>
            </a:extLst>
          </p:cNvPr>
          <p:cNvSpPr/>
          <p:nvPr userDrawn="1"/>
        </p:nvSpPr>
        <p:spPr>
          <a:xfrm>
            <a:off x="0" y="-50800"/>
            <a:ext cx="12192000" cy="4694358"/>
          </a:xfrm>
          <a:prstGeom prst="rect">
            <a:avLst/>
          </a:prstGeom>
          <a:solidFill>
            <a:srgbClr val="7C348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52B7C52A-9FA0-9C9D-016F-DD09038B5DDC}"/>
              </a:ext>
            </a:extLst>
          </p:cNvPr>
          <p:cNvSpPr txBox="1"/>
          <p:nvPr userDrawn="1"/>
        </p:nvSpPr>
        <p:spPr>
          <a:xfrm>
            <a:off x="677716" y="978039"/>
            <a:ext cx="9051640" cy="707886"/>
          </a:xfrm>
          <a:prstGeom prst="rect">
            <a:avLst/>
          </a:prstGeom>
          <a:noFill/>
        </p:spPr>
        <p:txBody>
          <a:bodyPr wrap="square" rtlCol="0">
            <a:spAutoFit/>
          </a:bodyPr>
          <a:lstStyle/>
          <a:p>
            <a:r>
              <a:rPr lang="en-GB" sz="4000" dirty="0">
                <a:solidFill>
                  <a:schemeClr val="bg1"/>
                </a:solidFill>
              </a:rPr>
              <a:t>NHS Lothian</a:t>
            </a:r>
          </a:p>
        </p:txBody>
      </p:sp>
      <p:sp>
        <p:nvSpPr>
          <p:cNvPr id="15" name="TextBox 14">
            <a:extLst>
              <a:ext uri="{FF2B5EF4-FFF2-40B4-BE49-F238E27FC236}">
                <a16:creationId xmlns:a16="http://schemas.microsoft.com/office/drawing/2014/main" id="{6F4050CE-B756-FF0C-907D-310002EEF509}"/>
              </a:ext>
            </a:extLst>
          </p:cNvPr>
          <p:cNvSpPr txBox="1"/>
          <p:nvPr userDrawn="1"/>
        </p:nvSpPr>
        <p:spPr>
          <a:xfrm>
            <a:off x="558465" y="5116282"/>
            <a:ext cx="9051640" cy="707886"/>
          </a:xfrm>
          <a:prstGeom prst="rect">
            <a:avLst/>
          </a:prstGeom>
          <a:noFill/>
        </p:spPr>
        <p:txBody>
          <a:bodyPr wrap="square" rtlCol="0">
            <a:spAutoFit/>
          </a:bodyPr>
          <a:lstStyle/>
          <a:p>
            <a:r>
              <a:rPr lang="en-GB" sz="4000" b="1" dirty="0">
                <a:solidFill>
                  <a:srgbClr val="7C348B"/>
                </a:solidFill>
              </a:rPr>
              <a:t>Improving the health of our population</a:t>
            </a:r>
          </a:p>
        </p:txBody>
      </p:sp>
      <p:sp>
        <p:nvSpPr>
          <p:cNvPr id="16" name="TextBox 15">
            <a:extLst>
              <a:ext uri="{FF2B5EF4-FFF2-40B4-BE49-F238E27FC236}">
                <a16:creationId xmlns:a16="http://schemas.microsoft.com/office/drawing/2014/main" id="{7AC18BF9-20BF-7D5E-4B64-73B76D9B6DAE}"/>
              </a:ext>
            </a:extLst>
          </p:cNvPr>
          <p:cNvSpPr txBox="1"/>
          <p:nvPr userDrawn="1"/>
        </p:nvSpPr>
        <p:spPr>
          <a:xfrm>
            <a:off x="-1849583" y="5909937"/>
            <a:ext cx="6290685" cy="338554"/>
          </a:xfrm>
          <a:prstGeom prst="rect">
            <a:avLst/>
          </a:prstGeom>
          <a:noFill/>
        </p:spPr>
        <p:txBody>
          <a:bodyPr wrap="square" rtlCol="0">
            <a:spAutoFit/>
          </a:bodyPr>
          <a:lstStyle/>
          <a:p>
            <a:pPr algn="r"/>
            <a:r>
              <a:rPr lang="en-GB" sz="1600" dirty="0">
                <a:solidFill>
                  <a:srgbClr val="551170"/>
                </a:solidFill>
              </a:rPr>
              <a:t>https://services.nhslothian.scot/publichealth</a:t>
            </a:r>
          </a:p>
        </p:txBody>
      </p:sp>
      <p:sp>
        <p:nvSpPr>
          <p:cNvPr id="3" name="Text Placeholder 2">
            <a:extLst>
              <a:ext uri="{FF2B5EF4-FFF2-40B4-BE49-F238E27FC236}">
                <a16:creationId xmlns:a16="http://schemas.microsoft.com/office/drawing/2014/main" id="{A5865360-3406-831A-735A-F7CDED9C309D}"/>
              </a:ext>
            </a:extLst>
          </p:cNvPr>
          <p:cNvSpPr>
            <a:spLocks noGrp="1"/>
          </p:cNvSpPr>
          <p:nvPr>
            <p:ph type="body" sz="quarter" idx="10" hasCustomPrompt="1"/>
          </p:nvPr>
        </p:nvSpPr>
        <p:spPr>
          <a:xfrm>
            <a:off x="677716" y="3349617"/>
            <a:ext cx="8362950" cy="1158875"/>
          </a:xfrm>
          <a:prstGeom prst="rect">
            <a:avLst/>
          </a:prstGeom>
        </p:spPr>
        <p:txBody>
          <a:bodyPr/>
          <a:lstStyle>
            <a:lvl1pPr marL="0" indent="0">
              <a:buNone/>
              <a:defRPr>
                <a:solidFill>
                  <a:schemeClr val="bg1"/>
                </a:solidFill>
              </a:defRPr>
            </a:lvl1pPr>
          </a:lstStyle>
          <a:p>
            <a:pPr lvl="0"/>
            <a:r>
              <a:rPr lang="en-US" dirty="0"/>
              <a:t>Name – job role</a:t>
            </a:r>
            <a:endParaRPr lang="en-GB" dirty="0"/>
          </a:p>
        </p:txBody>
      </p:sp>
      <p:sp>
        <p:nvSpPr>
          <p:cNvPr id="5" name="Text Placeholder 4">
            <a:extLst>
              <a:ext uri="{FF2B5EF4-FFF2-40B4-BE49-F238E27FC236}">
                <a16:creationId xmlns:a16="http://schemas.microsoft.com/office/drawing/2014/main" id="{B1291C21-B898-E415-C598-0B790080FACB}"/>
              </a:ext>
            </a:extLst>
          </p:cNvPr>
          <p:cNvSpPr>
            <a:spLocks noGrp="1"/>
          </p:cNvSpPr>
          <p:nvPr>
            <p:ph type="body" sz="quarter" idx="11" hasCustomPrompt="1"/>
          </p:nvPr>
        </p:nvSpPr>
        <p:spPr>
          <a:xfrm>
            <a:off x="677716" y="1625660"/>
            <a:ext cx="7954963" cy="1443037"/>
          </a:xfrm>
          <a:prstGeom prst="rect">
            <a:avLst/>
          </a:prstGeom>
        </p:spPr>
        <p:txBody>
          <a:bodyPr/>
          <a:lstStyle>
            <a:lvl1pPr marL="0" indent="0">
              <a:buNone/>
              <a:defRPr sz="4400" b="1">
                <a:solidFill>
                  <a:schemeClr val="bg1"/>
                </a:solidFill>
              </a:defRPr>
            </a:lvl1pPr>
          </a:lstStyle>
          <a:p>
            <a:pPr lvl="0"/>
            <a:r>
              <a:rPr lang="en-US" dirty="0"/>
              <a:t>Enter title of slides</a:t>
            </a:r>
          </a:p>
          <a:p>
            <a:pPr lvl="0"/>
            <a:r>
              <a:rPr lang="en-US" dirty="0"/>
              <a:t>Enter date</a:t>
            </a:r>
            <a:endParaRPr lang="en-GB" dirty="0"/>
          </a:p>
        </p:txBody>
      </p:sp>
      <p:pic>
        <p:nvPicPr>
          <p:cNvPr id="6" name="Picture 5">
            <a:extLst>
              <a:ext uri="{FF2B5EF4-FFF2-40B4-BE49-F238E27FC236}">
                <a16:creationId xmlns:a16="http://schemas.microsoft.com/office/drawing/2014/main" id="{CC1BF953-863F-D237-32C5-DE74BB3CBA40}"/>
              </a:ext>
            </a:extLst>
          </p:cNvPr>
          <p:cNvPicPr>
            <a:picLocks noChangeAspect="1"/>
          </p:cNvPicPr>
          <p:nvPr userDrawn="1"/>
        </p:nvPicPr>
        <p:blipFill>
          <a:blip r:embed="rId2"/>
          <a:stretch>
            <a:fillRect/>
          </a:stretch>
        </p:blipFill>
        <p:spPr>
          <a:xfrm>
            <a:off x="9729356" y="0"/>
            <a:ext cx="2270562" cy="1710231"/>
          </a:xfrm>
          <a:prstGeom prst="rect">
            <a:avLst/>
          </a:prstGeom>
        </p:spPr>
      </p:pic>
    </p:spTree>
    <p:extLst>
      <p:ext uri="{BB962C8B-B14F-4D97-AF65-F5344CB8AC3E}">
        <p14:creationId xmlns:p14="http://schemas.microsoft.com/office/powerpoint/2010/main" val="5210803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Vertical Title and Tex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F0CDB30-9BAE-82F6-F373-98798774A837}"/>
              </a:ext>
            </a:extLst>
          </p:cNvPr>
          <p:cNvSpPr/>
          <p:nvPr userDrawn="1"/>
        </p:nvSpPr>
        <p:spPr>
          <a:xfrm>
            <a:off x="0" y="0"/>
            <a:ext cx="5257800" cy="6858000"/>
          </a:xfrm>
          <a:prstGeom prst="rect">
            <a:avLst/>
          </a:prstGeom>
          <a:solidFill>
            <a:srgbClr val="7C348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 Placeholder 2">
            <a:extLst>
              <a:ext uri="{FF2B5EF4-FFF2-40B4-BE49-F238E27FC236}">
                <a16:creationId xmlns:a16="http://schemas.microsoft.com/office/drawing/2014/main" id="{96630FD6-27D4-234D-BE4F-7ADBD753DD24}"/>
              </a:ext>
            </a:extLst>
          </p:cNvPr>
          <p:cNvSpPr>
            <a:spLocks noGrp="1"/>
          </p:cNvSpPr>
          <p:nvPr>
            <p:ph type="body" sz="quarter" idx="10" hasCustomPrompt="1"/>
          </p:nvPr>
        </p:nvSpPr>
        <p:spPr>
          <a:xfrm>
            <a:off x="1016000" y="1971675"/>
            <a:ext cx="3352800" cy="2143125"/>
          </a:xfrm>
          <a:prstGeom prst="rect">
            <a:avLst/>
          </a:prstGeom>
        </p:spPr>
        <p:txBody>
          <a:bodyPr/>
          <a:lstStyle>
            <a:lvl1pPr marL="0" indent="0">
              <a:buNone/>
              <a:defRPr sz="4400" b="1">
                <a:solidFill>
                  <a:schemeClr val="bg1"/>
                </a:solidFill>
              </a:defRPr>
            </a:lvl1pPr>
          </a:lstStyle>
          <a:p>
            <a:pPr lvl="0"/>
            <a:r>
              <a:rPr lang="en-GB" dirty="0"/>
              <a:t>Enter title text</a:t>
            </a:r>
          </a:p>
        </p:txBody>
      </p:sp>
      <p:pic>
        <p:nvPicPr>
          <p:cNvPr id="5" name="Picture 4">
            <a:extLst>
              <a:ext uri="{FF2B5EF4-FFF2-40B4-BE49-F238E27FC236}">
                <a16:creationId xmlns:a16="http://schemas.microsoft.com/office/drawing/2014/main" id="{4B7BF6C9-38C4-8BF1-BBDB-99AD2209C277}"/>
              </a:ext>
            </a:extLst>
          </p:cNvPr>
          <p:cNvPicPr>
            <a:picLocks noChangeAspect="1"/>
          </p:cNvPicPr>
          <p:nvPr userDrawn="1"/>
        </p:nvPicPr>
        <p:blipFill>
          <a:blip r:embed="rId2"/>
          <a:stretch>
            <a:fillRect/>
          </a:stretch>
        </p:blipFill>
        <p:spPr>
          <a:xfrm>
            <a:off x="5257800" y="-1590675"/>
            <a:ext cx="6934200" cy="10401300"/>
          </a:xfrm>
          <a:prstGeom prst="rect">
            <a:avLst/>
          </a:prstGeom>
        </p:spPr>
      </p:pic>
    </p:spTree>
    <p:extLst>
      <p:ext uri="{BB962C8B-B14F-4D97-AF65-F5344CB8AC3E}">
        <p14:creationId xmlns:p14="http://schemas.microsoft.com/office/powerpoint/2010/main" val="18158839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_Vertical Title and Tex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F0CDB30-9BAE-82F6-F373-98798774A837}"/>
              </a:ext>
            </a:extLst>
          </p:cNvPr>
          <p:cNvSpPr/>
          <p:nvPr userDrawn="1"/>
        </p:nvSpPr>
        <p:spPr>
          <a:xfrm>
            <a:off x="0" y="0"/>
            <a:ext cx="5257800" cy="6858000"/>
          </a:xfrm>
          <a:prstGeom prst="rect">
            <a:avLst/>
          </a:prstGeom>
          <a:solidFill>
            <a:srgbClr val="7C348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 Placeholder 2">
            <a:extLst>
              <a:ext uri="{FF2B5EF4-FFF2-40B4-BE49-F238E27FC236}">
                <a16:creationId xmlns:a16="http://schemas.microsoft.com/office/drawing/2014/main" id="{96630FD6-27D4-234D-BE4F-7ADBD753DD24}"/>
              </a:ext>
            </a:extLst>
          </p:cNvPr>
          <p:cNvSpPr>
            <a:spLocks noGrp="1"/>
          </p:cNvSpPr>
          <p:nvPr>
            <p:ph type="body" sz="quarter" idx="10" hasCustomPrompt="1"/>
          </p:nvPr>
        </p:nvSpPr>
        <p:spPr>
          <a:xfrm>
            <a:off x="1016000" y="1971675"/>
            <a:ext cx="3352800" cy="2143125"/>
          </a:xfrm>
          <a:prstGeom prst="rect">
            <a:avLst/>
          </a:prstGeom>
        </p:spPr>
        <p:txBody>
          <a:bodyPr/>
          <a:lstStyle>
            <a:lvl1pPr marL="0" indent="0">
              <a:buNone/>
              <a:defRPr sz="4400" b="1">
                <a:solidFill>
                  <a:schemeClr val="bg1"/>
                </a:solidFill>
              </a:defRPr>
            </a:lvl1pPr>
          </a:lstStyle>
          <a:p>
            <a:pPr lvl="0"/>
            <a:r>
              <a:rPr lang="en-GB" dirty="0"/>
              <a:t>Enter title text</a:t>
            </a:r>
          </a:p>
        </p:txBody>
      </p:sp>
      <p:pic>
        <p:nvPicPr>
          <p:cNvPr id="4" name="Picture 3">
            <a:extLst>
              <a:ext uri="{FF2B5EF4-FFF2-40B4-BE49-F238E27FC236}">
                <a16:creationId xmlns:a16="http://schemas.microsoft.com/office/drawing/2014/main" id="{79C31478-DA6F-4518-01BD-B858E6999278}"/>
              </a:ext>
            </a:extLst>
          </p:cNvPr>
          <p:cNvPicPr>
            <a:picLocks noChangeAspect="1"/>
          </p:cNvPicPr>
          <p:nvPr userDrawn="1"/>
        </p:nvPicPr>
        <p:blipFill>
          <a:blip r:embed="rId2"/>
          <a:stretch>
            <a:fillRect/>
          </a:stretch>
        </p:blipFill>
        <p:spPr>
          <a:xfrm>
            <a:off x="5257800" y="-834188"/>
            <a:ext cx="6934200" cy="10401300"/>
          </a:xfrm>
          <a:prstGeom prst="rect">
            <a:avLst/>
          </a:prstGeom>
        </p:spPr>
      </p:pic>
    </p:spTree>
    <p:extLst>
      <p:ext uri="{BB962C8B-B14F-4D97-AF65-F5344CB8AC3E}">
        <p14:creationId xmlns:p14="http://schemas.microsoft.com/office/powerpoint/2010/main" val="39154900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Vertical Title and Tex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F0CDB30-9BAE-82F6-F373-98798774A837}"/>
              </a:ext>
            </a:extLst>
          </p:cNvPr>
          <p:cNvSpPr/>
          <p:nvPr userDrawn="1"/>
        </p:nvSpPr>
        <p:spPr>
          <a:xfrm>
            <a:off x="0" y="0"/>
            <a:ext cx="5257800" cy="6858000"/>
          </a:xfrm>
          <a:prstGeom prst="rect">
            <a:avLst/>
          </a:prstGeom>
          <a:solidFill>
            <a:srgbClr val="7C348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 Placeholder 2">
            <a:extLst>
              <a:ext uri="{FF2B5EF4-FFF2-40B4-BE49-F238E27FC236}">
                <a16:creationId xmlns:a16="http://schemas.microsoft.com/office/drawing/2014/main" id="{96630FD6-27D4-234D-BE4F-7ADBD753DD24}"/>
              </a:ext>
            </a:extLst>
          </p:cNvPr>
          <p:cNvSpPr>
            <a:spLocks noGrp="1"/>
          </p:cNvSpPr>
          <p:nvPr>
            <p:ph type="body" sz="quarter" idx="10" hasCustomPrompt="1"/>
          </p:nvPr>
        </p:nvSpPr>
        <p:spPr>
          <a:xfrm>
            <a:off x="1016000" y="1971675"/>
            <a:ext cx="3352800" cy="2143125"/>
          </a:xfrm>
          <a:prstGeom prst="rect">
            <a:avLst/>
          </a:prstGeom>
        </p:spPr>
        <p:txBody>
          <a:bodyPr/>
          <a:lstStyle>
            <a:lvl1pPr marL="0" indent="0">
              <a:buNone/>
              <a:defRPr sz="4400" b="1">
                <a:solidFill>
                  <a:schemeClr val="bg1"/>
                </a:solidFill>
              </a:defRPr>
            </a:lvl1pPr>
          </a:lstStyle>
          <a:p>
            <a:pPr lvl="0"/>
            <a:r>
              <a:rPr lang="en-GB" dirty="0"/>
              <a:t>Enter title text</a:t>
            </a:r>
          </a:p>
        </p:txBody>
      </p:sp>
      <p:pic>
        <p:nvPicPr>
          <p:cNvPr id="4" name="Picture 3">
            <a:extLst>
              <a:ext uri="{FF2B5EF4-FFF2-40B4-BE49-F238E27FC236}">
                <a16:creationId xmlns:a16="http://schemas.microsoft.com/office/drawing/2014/main" id="{7FCC7A84-DB9E-D37D-E7C8-1D37D99679C4}"/>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9116" b="24977"/>
          <a:stretch/>
        </p:blipFill>
        <p:spPr bwMode="auto">
          <a:xfrm>
            <a:off x="5257800" y="0"/>
            <a:ext cx="6934200" cy="6858000"/>
          </a:xfrm>
          <a:prstGeom prst="rect">
            <a:avLst/>
          </a:prstGeom>
          <a:noFill/>
          <a:ln>
            <a:noFill/>
          </a:ln>
        </p:spPr>
      </p:pic>
    </p:spTree>
    <p:extLst>
      <p:ext uri="{BB962C8B-B14F-4D97-AF65-F5344CB8AC3E}">
        <p14:creationId xmlns:p14="http://schemas.microsoft.com/office/powerpoint/2010/main" val="17481271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Vertical Title and Tex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F0CDB30-9BAE-82F6-F373-98798774A837}"/>
              </a:ext>
            </a:extLst>
          </p:cNvPr>
          <p:cNvSpPr/>
          <p:nvPr userDrawn="1"/>
        </p:nvSpPr>
        <p:spPr>
          <a:xfrm>
            <a:off x="0" y="0"/>
            <a:ext cx="5257800" cy="6858000"/>
          </a:xfrm>
          <a:prstGeom prst="rect">
            <a:avLst/>
          </a:prstGeom>
          <a:solidFill>
            <a:srgbClr val="7C348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 Placeholder 2">
            <a:extLst>
              <a:ext uri="{FF2B5EF4-FFF2-40B4-BE49-F238E27FC236}">
                <a16:creationId xmlns:a16="http://schemas.microsoft.com/office/drawing/2014/main" id="{96630FD6-27D4-234D-BE4F-7ADBD753DD24}"/>
              </a:ext>
            </a:extLst>
          </p:cNvPr>
          <p:cNvSpPr>
            <a:spLocks noGrp="1"/>
          </p:cNvSpPr>
          <p:nvPr>
            <p:ph type="body" sz="quarter" idx="10" hasCustomPrompt="1"/>
          </p:nvPr>
        </p:nvSpPr>
        <p:spPr>
          <a:xfrm>
            <a:off x="1016000" y="1971675"/>
            <a:ext cx="3352800" cy="2143125"/>
          </a:xfrm>
          <a:prstGeom prst="rect">
            <a:avLst/>
          </a:prstGeom>
        </p:spPr>
        <p:txBody>
          <a:bodyPr/>
          <a:lstStyle>
            <a:lvl1pPr marL="0" indent="0">
              <a:buNone/>
              <a:defRPr sz="4400" b="1">
                <a:solidFill>
                  <a:schemeClr val="bg1"/>
                </a:solidFill>
              </a:defRPr>
            </a:lvl1pPr>
          </a:lstStyle>
          <a:p>
            <a:pPr lvl="0"/>
            <a:r>
              <a:rPr lang="en-GB" dirty="0"/>
              <a:t>Enter title text</a:t>
            </a:r>
          </a:p>
        </p:txBody>
      </p:sp>
    </p:spTree>
    <p:extLst>
      <p:ext uri="{BB962C8B-B14F-4D97-AF65-F5344CB8AC3E}">
        <p14:creationId xmlns:p14="http://schemas.microsoft.com/office/powerpoint/2010/main" val="21581892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C2AB38B-A7C3-F0B6-E74B-63EDC796392D}"/>
              </a:ext>
            </a:extLst>
          </p:cNvPr>
          <p:cNvSpPr/>
          <p:nvPr userDrawn="1"/>
        </p:nvSpPr>
        <p:spPr>
          <a:xfrm>
            <a:off x="0" y="-50800"/>
            <a:ext cx="12192000" cy="4694358"/>
          </a:xfrm>
          <a:prstGeom prst="rect">
            <a:avLst/>
          </a:prstGeom>
          <a:solidFill>
            <a:srgbClr val="7C348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52B7C52A-9FA0-9C9D-016F-DD09038B5DDC}"/>
              </a:ext>
            </a:extLst>
          </p:cNvPr>
          <p:cNvSpPr txBox="1"/>
          <p:nvPr userDrawn="1"/>
        </p:nvSpPr>
        <p:spPr>
          <a:xfrm>
            <a:off x="677716" y="978039"/>
            <a:ext cx="9051640" cy="707886"/>
          </a:xfrm>
          <a:prstGeom prst="rect">
            <a:avLst/>
          </a:prstGeom>
          <a:noFill/>
        </p:spPr>
        <p:txBody>
          <a:bodyPr wrap="square" rtlCol="0">
            <a:spAutoFit/>
          </a:bodyPr>
          <a:lstStyle/>
          <a:p>
            <a:r>
              <a:rPr lang="en-GB" sz="4000" dirty="0">
                <a:solidFill>
                  <a:schemeClr val="bg1"/>
                </a:solidFill>
              </a:rPr>
              <a:t>NHS Lothian</a:t>
            </a:r>
          </a:p>
        </p:txBody>
      </p:sp>
      <p:sp>
        <p:nvSpPr>
          <p:cNvPr id="15" name="TextBox 14">
            <a:extLst>
              <a:ext uri="{FF2B5EF4-FFF2-40B4-BE49-F238E27FC236}">
                <a16:creationId xmlns:a16="http://schemas.microsoft.com/office/drawing/2014/main" id="{6F4050CE-B756-FF0C-907D-310002EEF509}"/>
              </a:ext>
            </a:extLst>
          </p:cNvPr>
          <p:cNvSpPr txBox="1"/>
          <p:nvPr userDrawn="1"/>
        </p:nvSpPr>
        <p:spPr>
          <a:xfrm>
            <a:off x="558465" y="5116282"/>
            <a:ext cx="9051640" cy="707886"/>
          </a:xfrm>
          <a:prstGeom prst="rect">
            <a:avLst/>
          </a:prstGeom>
          <a:noFill/>
        </p:spPr>
        <p:txBody>
          <a:bodyPr wrap="square" rtlCol="0">
            <a:spAutoFit/>
          </a:bodyPr>
          <a:lstStyle/>
          <a:p>
            <a:r>
              <a:rPr lang="en-GB" sz="4000" b="1" dirty="0">
                <a:solidFill>
                  <a:srgbClr val="7C348B"/>
                </a:solidFill>
              </a:rPr>
              <a:t>Improving the health of our population</a:t>
            </a:r>
          </a:p>
        </p:txBody>
      </p:sp>
      <p:sp>
        <p:nvSpPr>
          <p:cNvPr id="16" name="TextBox 15">
            <a:extLst>
              <a:ext uri="{FF2B5EF4-FFF2-40B4-BE49-F238E27FC236}">
                <a16:creationId xmlns:a16="http://schemas.microsoft.com/office/drawing/2014/main" id="{7AC18BF9-20BF-7D5E-4B64-73B76D9B6DAE}"/>
              </a:ext>
            </a:extLst>
          </p:cNvPr>
          <p:cNvSpPr txBox="1"/>
          <p:nvPr userDrawn="1"/>
        </p:nvSpPr>
        <p:spPr>
          <a:xfrm>
            <a:off x="-1849583" y="5909937"/>
            <a:ext cx="6290685" cy="338554"/>
          </a:xfrm>
          <a:prstGeom prst="rect">
            <a:avLst/>
          </a:prstGeom>
          <a:noFill/>
        </p:spPr>
        <p:txBody>
          <a:bodyPr wrap="square" rtlCol="0">
            <a:spAutoFit/>
          </a:bodyPr>
          <a:lstStyle/>
          <a:p>
            <a:pPr algn="r"/>
            <a:r>
              <a:rPr lang="en-GB" sz="1600" dirty="0">
                <a:solidFill>
                  <a:srgbClr val="551170"/>
                </a:solidFill>
              </a:rPr>
              <a:t>https://services.nhslothian.scot/publichealth</a:t>
            </a:r>
          </a:p>
        </p:txBody>
      </p:sp>
      <p:sp>
        <p:nvSpPr>
          <p:cNvPr id="3" name="Text Placeholder 2">
            <a:extLst>
              <a:ext uri="{FF2B5EF4-FFF2-40B4-BE49-F238E27FC236}">
                <a16:creationId xmlns:a16="http://schemas.microsoft.com/office/drawing/2014/main" id="{A5865360-3406-831A-735A-F7CDED9C309D}"/>
              </a:ext>
            </a:extLst>
          </p:cNvPr>
          <p:cNvSpPr>
            <a:spLocks noGrp="1"/>
          </p:cNvSpPr>
          <p:nvPr>
            <p:ph type="body" sz="quarter" idx="10" hasCustomPrompt="1"/>
          </p:nvPr>
        </p:nvSpPr>
        <p:spPr>
          <a:xfrm>
            <a:off x="677716" y="3349617"/>
            <a:ext cx="8362950" cy="1158875"/>
          </a:xfrm>
          <a:prstGeom prst="rect">
            <a:avLst/>
          </a:prstGeom>
        </p:spPr>
        <p:txBody>
          <a:bodyPr/>
          <a:lstStyle>
            <a:lvl1pPr marL="0" indent="0">
              <a:buNone/>
              <a:defRPr>
                <a:solidFill>
                  <a:schemeClr val="bg1"/>
                </a:solidFill>
              </a:defRPr>
            </a:lvl1pPr>
          </a:lstStyle>
          <a:p>
            <a:pPr lvl="0"/>
            <a:r>
              <a:rPr lang="en-US" dirty="0"/>
              <a:t>Name – job role</a:t>
            </a:r>
            <a:endParaRPr lang="en-GB" dirty="0"/>
          </a:p>
        </p:txBody>
      </p:sp>
      <p:sp>
        <p:nvSpPr>
          <p:cNvPr id="5" name="Text Placeholder 4">
            <a:extLst>
              <a:ext uri="{FF2B5EF4-FFF2-40B4-BE49-F238E27FC236}">
                <a16:creationId xmlns:a16="http://schemas.microsoft.com/office/drawing/2014/main" id="{B1291C21-B898-E415-C598-0B790080FACB}"/>
              </a:ext>
            </a:extLst>
          </p:cNvPr>
          <p:cNvSpPr>
            <a:spLocks noGrp="1"/>
          </p:cNvSpPr>
          <p:nvPr>
            <p:ph type="body" sz="quarter" idx="11" hasCustomPrompt="1"/>
          </p:nvPr>
        </p:nvSpPr>
        <p:spPr>
          <a:xfrm>
            <a:off x="677716" y="1625660"/>
            <a:ext cx="7954963" cy="1443037"/>
          </a:xfrm>
          <a:prstGeom prst="rect">
            <a:avLst/>
          </a:prstGeom>
        </p:spPr>
        <p:txBody>
          <a:bodyPr/>
          <a:lstStyle>
            <a:lvl1pPr marL="0" indent="0">
              <a:buNone/>
              <a:defRPr sz="4400" b="1">
                <a:solidFill>
                  <a:schemeClr val="bg1"/>
                </a:solidFill>
              </a:defRPr>
            </a:lvl1pPr>
          </a:lstStyle>
          <a:p>
            <a:pPr lvl="0"/>
            <a:r>
              <a:rPr lang="en-US" dirty="0"/>
              <a:t>Enter title of slides</a:t>
            </a:r>
          </a:p>
          <a:p>
            <a:pPr lvl="0"/>
            <a:r>
              <a:rPr lang="en-US" dirty="0"/>
              <a:t>Enter date</a:t>
            </a:r>
            <a:endParaRPr lang="en-GB" dirty="0"/>
          </a:p>
        </p:txBody>
      </p:sp>
      <p:pic>
        <p:nvPicPr>
          <p:cNvPr id="6" name="Picture 5">
            <a:extLst>
              <a:ext uri="{FF2B5EF4-FFF2-40B4-BE49-F238E27FC236}">
                <a16:creationId xmlns:a16="http://schemas.microsoft.com/office/drawing/2014/main" id="{CC1BF953-863F-D237-32C5-DE74BB3CBA40}"/>
              </a:ext>
            </a:extLst>
          </p:cNvPr>
          <p:cNvPicPr>
            <a:picLocks noChangeAspect="1"/>
          </p:cNvPicPr>
          <p:nvPr userDrawn="1"/>
        </p:nvPicPr>
        <p:blipFill>
          <a:blip r:embed="rId2"/>
          <a:stretch>
            <a:fillRect/>
          </a:stretch>
        </p:blipFill>
        <p:spPr>
          <a:xfrm>
            <a:off x="9729356" y="0"/>
            <a:ext cx="2270562" cy="1710231"/>
          </a:xfrm>
          <a:prstGeom prst="rect">
            <a:avLst/>
          </a:prstGeom>
        </p:spPr>
      </p:pic>
    </p:spTree>
    <p:extLst>
      <p:ext uri="{BB962C8B-B14F-4D97-AF65-F5344CB8AC3E}">
        <p14:creationId xmlns:p14="http://schemas.microsoft.com/office/powerpoint/2010/main" val="13169857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6C5E66C-3024-F9BA-BF12-398A320D193F}"/>
              </a:ext>
            </a:extLst>
          </p:cNvPr>
          <p:cNvSpPr/>
          <p:nvPr userDrawn="1"/>
        </p:nvSpPr>
        <p:spPr>
          <a:xfrm>
            <a:off x="11293870" y="0"/>
            <a:ext cx="898130" cy="6858000"/>
          </a:xfrm>
          <a:prstGeom prst="rect">
            <a:avLst/>
          </a:prstGeom>
          <a:solidFill>
            <a:srgbClr val="7C348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 Placeholder 2">
            <a:extLst>
              <a:ext uri="{FF2B5EF4-FFF2-40B4-BE49-F238E27FC236}">
                <a16:creationId xmlns:a16="http://schemas.microsoft.com/office/drawing/2014/main" id="{4787ED3E-8FEE-1893-BC9B-B0FF862D4FA4}"/>
              </a:ext>
            </a:extLst>
          </p:cNvPr>
          <p:cNvSpPr>
            <a:spLocks noGrp="1"/>
          </p:cNvSpPr>
          <p:nvPr>
            <p:ph type="body" sz="quarter" idx="10" hasCustomPrompt="1"/>
          </p:nvPr>
        </p:nvSpPr>
        <p:spPr>
          <a:xfrm rot="16200000">
            <a:off x="9863652" y="4124959"/>
            <a:ext cx="3758565" cy="507683"/>
          </a:xfrm>
          <a:prstGeom prst="rect">
            <a:avLst/>
          </a:prstGeom>
        </p:spPr>
        <p:txBody>
          <a:bodyPr/>
          <a:lstStyle>
            <a:lvl1pPr marL="0" indent="0">
              <a:buNone/>
              <a:defRPr b="1">
                <a:solidFill>
                  <a:schemeClr val="bg1"/>
                </a:solidFill>
              </a:defRPr>
            </a:lvl1pPr>
            <a:lvl2pPr marL="457200" indent="0">
              <a:buNone/>
              <a:defRPr/>
            </a:lvl2pPr>
          </a:lstStyle>
          <a:p>
            <a:pPr lvl="0"/>
            <a:r>
              <a:rPr lang="en-US" dirty="0"/>
              <a:t>Add text</a:t>
            </a:r>
          </a:p>
        </p:txBody>
      </p:sp>
      <p:sp>
        <p:nvSpPr>
          <p:cNvPr id="5" name="Text Placeholder 4">
            <a:extLst>
              <a:ext uri="{FF2B5EF4-FFF2-40B4-BE49-F238E27FC236}">
                <a16:creationId xmlns:a16="http://schemas.microsoft.com/office/drawing/2014/main" id="{E80306C7-9A72-15A4-E857-C9F641A4C495}"/>
              </a:ext>
            </a:extLst>
          </p:cNvPr>
          <p:cNvSpPr>
            <a:spLocks noGrp="1"/>
          </p:cNvSpPr>
          <p:nvPr>
            <p:ph type="body" sz="quarter" idx="11" hasCustomPrompt="1"/>
          </p:nvPr>
        </p:nvSpPr>
        <p:spPr>
          <a:xfrm>
            <a:off x="1096963" y="1189038"/>
            <a:ext cx="8107362" cy="801687"/>
          </a:xfrm>
          <a:prstGeom prst="rect">
            <a:avLst/>
          </a:prstGeom>
        </p:spPr>
        <p:txBody>
          <a:bodyPr/>
          <a:lstStyle>
            <a:lvl1pPr marL="0" indent="0">
              <a:buNone/>
              <a:defRPr sz="3600" b="1">
                <a:solidFill>
                  <a:srgbClr val="7C348B"/>
                </a:solidFill>
              </a:defRPr>
            </a:lvl1pPr>
          </a:lstStyle>
          <a:p>
            <a:pPr lvl="0"/>
            <a:r>
              <a:rPr lang="en-US" dirty="0"/>
              <a:t>Add title</a:t>
            </a:r>
          </a:p>
        </p:txBody>
      </p:sp>
      <p:sp>
        <p:nvSpPr>
          <p:cNvPr id="4" name="Text Placeholder 3">
            <a:extLst>
              <a:ext uri="{FF2B5EF4-FFF2-40B4-BE49-F238E27FC236}">
                <a16:creationId xmlns:a16="http://schemas.microsoft.com/office/drawing/2014/main" id="{A3F6B1A3-D758-26D5-42E6-A261A874BCAA}"/>
              </a:ext>
            </a:extLst>
          </p:cNvPr>
          <p:cNvSpPr>
            <a:spLocks noGrp="1"/>
          </p:cNvSpPr>
          <p:nvPr>
            <p:ph type="body" sz="quarter" idx="12" hasCustomPrompt="1"/>
          </p:nvPr>
        </p:nvSpPr>
        <p:spPr>
          <a:xfrm>
            <a:off x="1096963" y="2381250"/>
            <a:ext cx="9247187" cy="3762375"/>
          </a:xfrm>
          <a:prstGeom prst="rect">
            <a:avLst/>
          </a:prstGeom>
        </p:spPr>
        <p:txBody>
          <a:bodyPr/>
          <a:lstStyle>
            <a:lvl1pPr marL="0" indent="0">
              <a:buNone/>
              <a:defRPr>
                <a:solidFill>
                  <a:srgbClr val="7C348B"/>
                </a:solidFill>
              </a:defRPr>
            </a:lvl1pPr>
          </a:lstStyle>
          <a:p>
            <a:pPr lvl="0"/>
            <a:r>
              <a:rPr lang="en-US" dirty="0"/>
              <a:t>Add text</a:t>
            </a:r>
            <a:endParaRPr lang="en-GB" dirty="0"/>
          </a:p>
        </p:txBody>
      </p:sp>
    </p:spTree>
    <p:extLst>
      <p:ext uri="{BB962C8B-B14F-4D97-AF65-F5344CB8AC3E}">
        <p14:creationId xmlns:p14="http://schemas.microsoft.com/office/powerpoint/2010/main" val="9293002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6C5E66C-3024-F9BA-BF12-398A320D193F}"/>
              </a:ext>
            </a:extLst>
          </p:cNvPr>
          <p:cNvSpPr/>
          <p:nvPr userDrawn="1"/>
        </p:nvSpPr>
        <p:spPr>
          <a:xfrm>
            <a:off x="11293870" y="0"/>
            <a:ext cx="898130" cy="6858000"/>
          </a:xfrm>
          <a:prstGeom prst="rect">
            <a:avLst/>
          </a:prstGeom>
          <a:solidFill>
            <a:srgbClr val="7C348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 Placeholder 2">
            <a:extLst>
              <a:ext uri="{FF2B5EF4-FFF2-40B4-BE49-F238E27FC236}">
                <a16:creationId xmlns:a16="http://schemas.microsoft.com/office/drawing/2014/main" id="{4787ED3E-8FEE-1893-BC9B-B0FF862D4FA4}"/>
              </a:ext>
            </a:extLst>
          </p:cNvPr>
          <p:cNvSpPr>
            <a:spLocks noGrp="1"/>
          </p:cNvSpPr>
          <p:nvPr>
            <p:ph type="body" sz="quarter" idx="10" hasCustomPrompt="1"/>
          </p:nvPr>
        </p:nvSpPr>
        <p:spPr>
          <a:xfrm rot="16200000">
            <a:off x="9863652" y="4124959"/>
            <a:ext cx="3758565" cy="507683"/>
          </a:xfrm>
          <a:prstGeom prst="rect">
            <a:avLst/>
          </a:prstGeom>
        </p:spPr>
        <p:txBody>
          <a:bodyPr/>
          <a:lstStyle>
            <a:lvl1pPr marL="0" indent="0">
              <a:buNone/>
              <a:defRPr b="1">
                <a:solidFill>
                  <a:schemeClr val="bg1"/>
                </a:solidFill>
              </a:defRPr>
            </a:lvl1pPr>
            <a:lvl2pPr marL="457200" indent="0">
              <a:buNone/>
              <a:defRPr/>
            </a:lvl2pPr>
          </a:lstStyle>
          <a:p>
            <a:pPr lvl="0"/>
            <a:r>
              <a:rPr lang="en-US" dirty="0"/>
              <a:t>Add text</a:t>
            </a:r>
          </a:p>
        </p:txBody>
      </p:sp>
      <p:sp>
        <p:nvSpPr>
          <p:cNvPr id="5" name="Text Placeholder 4">
            <a:extLst>
              <a:ext uri="{FF2B5EF4-FFF2-40B4-BE49-F238E27FC236}">
                <a16:creationId xmlns:a16="http://schemas.microsoft.com/office/drawing/2014/main" id="{E80306C7-9A72-15A4-E857-C9F641A4C495}"/>
              </a:ext>
            </a:extLst>
          </p:cNvPr>
          <p:cNvSpPr>
            <a:spLocks noGrp="1"/>
          </p:cNvSpPr>
          <p:nvPr>
            <p:ph type="body" sz="quarter" idx="11" hasCustomPrompt="1"/>
          </p:nvPr>
        </p:nvSpPr>
        <p:spPr>
          <a:xfrm>
            <a:off x="1096963" y="1189039"/>
            <a:ext cx="8107362" cy="563562"/>
          </a:xfrm>
          <a:prstGeom prst="rect">
            <a:avLst/>
          </a:prstGeom>
        </p:spPr>
        <p:txBody>
          <a:bodyPr/>
          <a:lstStyle>
            <a:lvl1pPr marL="0" indent="0">
              <a:buNone/>
              <a:defRPr sz="3600" b="1">
                <a:solidFill>
                  <a:srgbClr val="7C348B"/>
                </a:solidFill>
              </a:defRPr>
            </a:lvl1pPr>
          </a:lstStyle>
          <a:p>
            <a:pPr lvl="0"/>
            <a:r>
              <a:rPr lang="en-US" dirty="0"/>
              <a:t>Our divisions</a:t>
            </a:r>
          </a:p>
        </p:txBody>
      </p:sp>
      <p:graphicFrame>
        <p:nvGraphicFramePr>
          <p:cNvPr id="2" name="Table 4">
            <a:extLst>
              <a:ext uri="{FF2B5EF4-FFF2-40B4-BE49-F238E27FC236}">
                <a16:creationId xmlns:a16="http://schemas.microsoft.com/office/drawing/2014/main" id="{F7815AAB-3DFB-8482-B91D-B4526394B8D9}"/>
              </a:ext>
            </a:extLst>
          </p:cNvPr>
          <p:cNvGraphicFramePr>
            <a:graphicFrameLocks noGrp="1"/>
          </p:cNvGraphicFramePr>
          <p:nvPr userDrawn="1">
            <p:extLst>
              <p:ext uri="{D42A27DB-BD31-4B8C-83A1-F6EECF244321}">
                <p14:modId xmlns:p14="http://schemas.microsoft.com/office/powerpoint/2010/main" val="949246758"/>
              </p:ext>
            </p:extLst>
          </p:nvPr>
        </p:nvGraphicFramePr>
        <p:xfrm>
          <a:off x="619457" y="1990725"/>
          <a:ext cx="10268504" cy="4358640"/>
        </p:xfrm>
        <a:graphic>
          <a:graphicData uri="http://schemas.openxmlformats.org/drawingml/2006/table">
            <a:tbl>
              <a:tblPr firstRow="1" bandRow="1">
                <a:tableStyleId>{5C22544A-7EE6-4342-B048-85BDC9FD1C3A}</a:tableStyleId>
              </a:tblPr>
              <a:tblGrid>
                <a:gridCol w="2567126">
                  <a:extLst>
                    <a:ext uri="{9D8B030D-6E8A-4147-A177-3AD203B41FA5}">
                      <a16:colId xmlns:a16="http://schemas.microsoft.com/office/drawing/2014/main" val="3158073111"/>
                    </a:ext>
                  </a:extLst>
                </a:gridCol>
                <a:gridCol w="2567126">
                  <a:extLst>
                    <a:ext uri="{9D8B030D-6E8A-4147-A177-3AD203B41FA5}">
                      <a16:colId xmlns:a16="http://schemas.microsoft.com/office/drawing/2014/main" val="4078357838"/>
                    </a:ext>
                  </a:extLst>
                </a:gridCol>
                <a:gridCol w="2567126">
                  <a:extLst>
                    <a:ext uri="{9D8B030D-6E8A-4147-A177-3AD203B41FA5}">
                      <a16:colId xmlns:a16="http://schemas.microsoft.com/office/drawing/2014/main" val="3908531934"/>
                    </a:ext>
                  </a:extLst>
                </a:gridCol>
                <a:gridCol w="2567126">
                  <a:extLst>
                    <a:ext uri="{9D8B030D-6E8A-4147-A177-3AD203B41FA5}">
                      <a16:colId xmlns:a16="http://schemas.microsoft.com/office/drawing/2014/main" val="2158753036"/>
                    </a:ext>
                  </a:extLst>
                </a:gridCol>
              </a:tblGrid>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dirty="0"/>
                        <a:t>Population Health</a:t>
                      </a:r>
                    </a:p>
                  </a:txBody>
                  <a:tcPr anchor="ctr">
                    <a:solidFill>
                      <a:srgbClr val="78328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dirty="0"/>
                        <a:t>Health Protection</a:t>
                      </a:r>
                    </a:p>
                  </a:txBody>
                  <a:tcPr anchor="ctr">
                    <a:solidFill>
                      <a:srgbClr val="62296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dirty="0"/>
                        <a:t>Health Care </a:t>
                      </a:r>
                      <a:br>
                        <a:rPr lang="en-GB" sz="2000" dirty="0"/>
                      </a:br>
                      <a:r>
                        <a:rPr lang="en-GB" sz="2000" dirty="0"/>
                        <a:t>Public Health</a:t>
                      </a:r>
                    </a:p>
                  </a:txBody>
                  <a:tcPr anchor="ctr">
                    <a:solidFill>
                      <a:srgbClr val="78328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dirty="0"/>
                        <a:t>Business &amp; Administration </a:t>
                      </a:r>
                    </a:p>
                  </a:txBody>
                  <a:tcPr anchor="ctr">
                    <a:solidFill>
                      <a:srgbClr val="62296D"/>
                    </a:solidFill>
                  </a:tcPr>
                </a:tc>
                <a:extLst>
                  <a:ext uri="{0D108BD9-81ED-4DB2-BD59-A6C34878D82A}">
                    <a16:rowId xmlns:a16="http://schemas.microsoft.com/office/drawing/2014/main" val="823983117"/>
                  </a:ext>
                </a:extLst>
              </a:tr>
              <a:tr h="370840">
                <a:tc>
                  <a:txBody>
                    <a:bodyPr/>
                    <a:lstStyle/>
                    <a:p>
                      <a:pPr marL="285750" indent="-285750">
                        <a:buFont typeface="Wingdings" panose="05000000000000000000" pitchFamily="2" charset="2"/>
                        <a:buChar char="§"/>
                      </a:pPr>
                      <a:r>
                        <a:rPr lang="en-GB" sz="1800" dirty="0"/>
                        <a:t>Partnership and Place teams focus on inequalities and improving population health</a:t>
                      </a:r>
                    </a:p>
                    <a:p>
                      <a:pPr marL="285750" indent="-285750">
                        <a:buFont typeface="Wingdings" panose="05000000000000000000" pitchFamily="2" charset="2"/>
                        <a:buChar char="§"/>
                      </a:pPr>
                      <a:r>
                        <a:rPr lang="en-GB" sz="1800" dirty="0"/>
                        <a:t>Public Health Intelligence Team</a:t>
                      </a:r>
                    </a:p>
                    <a:p>
                      <a:pPr marL="285750" indent="-285750">
                        <a:buFont typeface="Wingdings" panose="05000000000000000000" pitchFamily="2" charset="2"/>
                        <a:buChar char="§"/>
                      </a:pPr>
                      <a:r>
                        <a:rPr lang="en-GB" sz="1800" dirty="0"/>
                        <a:t>Maternal and Children’s health</a:t>
                      </a:r>
                    </a:p>
                    <a:p>
                      <a:pPr marL="285750" indent="-285750">
                        <a:buFont typeface="Wingdings" panose="05000000000000000000" pitchFamily="2" charset="2"/>
                        <a:buChar char="§"/>
                      </a:pPr>
                      <a:r>
                        <a:rPr lang="en-GB" sz="1800" dirty="0"/>
                        <a:t>Sexual Health Improvement team</a:t>
                      </a:r>
                    </a:p>
                    <a:p>
                      <a:pPr marL="285750" indent="-285750">
                        <a:buFont typeface="Wingdings" panose="05000000000000000000" pitchFamily="2" charset="2"/>
                        <a:buChar char="§"/>
                      </a:pPr>
                      <a:r>
                        <a:rPr lang="en-GB" sz="1800" dirty="0"/>
                        <a:t>Tobacco Control team</a:t>
                      </a:r>
                      <a:endParaRPr lang="en-GB" dirty="0"/>
                    </a:p>
                  </a:txBody>
                  <a:tcPr>
                    <a:solidFill>
                      <a:srgbClr val="7C348B">
                        <a:alpha val="18039"/>
                      </a:srgbClr>
                    </a:solidFill>
                  </a:tcPr>
                </a:tc>
                <a:tc>
                  <a:txBody>
                    <a:bodyPr/>
                    <a:lstStyle/>
                    <a:p>
                      <a:pPr marL="285750" indent="-285750">
                        <a:buFont typeface="Wingdings" panose="05000000000000000000" pitchFamily="2" charset="2"/>
                        <a:buChar char="§"/>
                      </a:pPr>
                      <a:r>
                        <a:rPr lang="en-GB" sz="1800" dirty="0"/>
                        <a:t>Protect the local population from communicable and infectious diseases and environmental hazards. </a:t>
                      </a:r>
                    </a:p>
                    <a:p>
                      <a:pPr marL="285750" indent="-285750">
                        <a:buFont typeface="Wingdings" panose="05000000000000000000" pitchFamily="2" charset="2"/>
                        <a:buChar char="§"/>
                      </a:pPr>
                      <a:r>
                        <a:rPr lang="en-GB" sz="1800" dirty="0"/>
                        <a:t>Provides specialist advice and operational support to NHS Lothian, local authorities and other agencies.</a:t>
                      </a:r>
                    </a:p>
                    <a:p>
                      <a:endParaRPr lang="en-GB" dirty="0"/>
                    </a:p>
                  </a:txBody>
                  <a:tcPr>
                    <a:solidFill>
                      <a:srgbClr val="7C348B">
                        <a:alpha val="18039"/>
                      </a:srgbClr>
                    </a:solidFill>
                  </a:tcPr>
                </a:tc>
                <a:tc>
                  <a:txBody>
                    <a:bodyPr/>
                    <a:lstStyle/>
                    <a:p>
                      <a:pPr marL="285750" indent="-285750">
                        <a:buFont typeface="Wingdings" panose="05000000000000000000" pitchFamily="2" charset="2"/>
                        <a:buChar char="§"/>
                      </a:pPr>
                      <a:r>
                        <a:rPr lang="en-GB" sz="1800" dirty="0"/>
                        <a:t>Provide oversight across the six National Screening Programmes </a:t>
                      </a:r>
                    </a:p>
                    <a:p>
                      <a:pPr marL="285750" indent="-285750">
                        <a:buFont typeface="Wingdings" panose="05000000000000000000" pitchFamily="2" charset="2"/>
                        <a:buChar char="§"/>
                      </a:pPr>
                      <a:r>
                        <a:rPr lang="en-GB" sz="1800" dirty="0"/>
                        <a:t>Dental Public Health</a:t>
                      </a:r>
                    </a:p>
                    <a:p>
                      <a:pPr marL="285750" indent="-285750">
                        <a:buFont typeface="Wingdings" panose="05000000000000000000" pitchFamily="2" charset="2"/>
                        <a:buChar char="§"/>
                      </a:pPr>
                      <a:r>
                        <a:rPr lang="en-GB" sz="1800" dirty="0"/>
                        <a:t>Immunisation Programmes </a:t>
                      </a:r>
                    </a:p>
                    <a:p>
                      <a:pPr marL="285750" indent="-285750">
                        <a:buFont typeface="Wingdings" panose="05000000000000000000" pitchFamily="2" charset="2"/>
                        <a:buChar char="§"/>
                      </a:pPr>
                      <a:r>
                        <a:rPr lang="en-GB" sz="1800" dirty="0"/>
                        <a:t>Pharmaceutical public health</a:t>
                      </a:r>
                    </a:p>
                  </a:txBody>
                  <a:tcPr>
                    <a:solidFill>
                      <a:srgbClr val="7C348B">
                        <a:alpha val="18039"/>
                      </a:srgbClr>
                    </a:solidFill>
                  </a:tcPr>
                </a:tc>
                <a:tc>
                  <a:txBody>
                    <a:bodyPr/>
                    <a:lstStyle/>
                    <a:p>
                      <a:pPr marL="285750" indent="-285750">
                        <a:buFont typeface="Wingdings" panose="05000000000000000000" pitchFamily="2" charset="2"/>
                        <a:buChar char="§"/>
                      </a:pPr>
                      <a:r>
                        <a:rPr lang="en-GB" sz="1800" dirty="0"/>
                        <a:t>Provide administrative and clerical support.</a:t>
                      </a:r>
                    </a:p>
                    <a:p>
                      <a:pPr marL="285750" indent="-285750">
                        <a:buFont typeface="Wingdings" panose="05000000000000000000" pitchFamily="2" charset="2"/>
                        <a:buChar char="§"/>
                      </a:pPr>
                      <a:r>
                        <a:rPr lang="en-GB" sz="1800" kern="1200" dirty="0">
                          <a:solidFill>
                            <a:schemeClr val="tx1"/>
                          </a:solidFill>
                          <a:latin typeface="+mn-lt"/>
                          <a:ea typeface="+mn-ea"/>
                          <a:cs typeface="+mn-cs"/>
                        </a:rPr>
                        <a:t>Departmental Governance role re: processes and procedures</a:t>
                      </a:r>
                    </a:p>
                    <a:p>
                      <a:pPr marL="285750" indent="-285750">
                        <a:buFont typeface="Wingdings" panose="05000000000000000000" pitchFamily="2" charset="2"/>
                        <a:buChar char="§"/>
                      </a:pPr>
                      <a:r>
                        <a:rPr lang="en-GB" sz="1800" kern="1200" dirty="0">
                          <a:solidFill>
                            <a:schemeClr val="tx1"/>
                          </a:solidFill>
                          <a:latin typeface="+mn-lt"/>
                          <a:ea typeface="+mn-ea"/>
                          <a:cs typeface="+mn-cs"/>
                        </a:rPr>
                        <a:t>Monitor and track workforce perfo</a:t>
                      </a:r>
                      <a:r>
                        <a:rPr lang="en-GB" sz="1800" dirty="0"/>
                        <a:t>rmance.</a:t>
                      </a:r>
                    </a:p>
                    <a:p>
                      <a:endParaRPr lang="en-GB" dirty="0"/>
                    </a:p>
                  </a:txBody>
                  <a:tcPr>
                    <a:solidFill>
                      <a:srgbClr val="7C348B">
                        <a:alpha val="18039"/>
                      </a:srgbClr>
                    </a:solidFill>
                  </a:tcPr>
                </a:tc>
                <a:extLst>
                  <a:ext uri="{0D108BD9-81ED-4DB2-BD59-A6C34878D82A}">
                    <a16:rowId xmlns:a16="http://schemas.microsoft.com/office/drawing/2014/main" val="2004462845"/>
                  </a:ext>
                </a:extLst>
              </a:tr>
            </a:tbl>
          </a:graphicData>
        </a:graphic>
      </p:graphicFrame>
    </p:spTree>
    <p:extLst>
      <p:ext uri="{BB962C8B-B14F-4D97-AF65-F5344CB8AC3E}">
        <p14:creationId xmlns:p14="http://schemas.microsoft.com/office/powerpoint/2010/main" val="7612262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6C5E66C-3024-F9BA-BF12-398A320D193F}"/>
              </a:ext>
            </a:extLst>
          </p:cNvPr>
          <p:cNvSpPr/>
          <p:nvPr userDrawn="1"/>
        </p:nvSpPr>
        <p:spPr>
          <a:xfrm>
            <a:off x="11293870" y="0"/>
            <a:ext cx="898130" cy="6858000"/>
          </a:xfrm>
          <a:prstGeom prst="rect">
            <a:avLst/>
          </a:prstGeom>
          <a:solidFill>
            <a:srgbClr val="7C348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 Placeholder 2">
            <a:extLst>
              <a:ext uri="{FF2B5EF4-FFF2-40B4-BE49-F238E27FC236}">
                <a16:creationId xmlns:a16="http://schemas.microsoft.com/office/drawing/2014/main" id="{4787ED3E-8FEE-1893-BC9B-B0FF862D4FA4}"/>
              </a:ext>
            </a:extLst>
          </p:cNvPr>
          <p:cNvSpPr>
            <a:spLocks noGrp="1"/>
          </p:cNvSpPr>
          <p:nvPr>
            <p:ph type="body" sz="quarter" idx="10" hasCustomPrompt="1"/>
          </p:nvPr>
        </p:nvSpPr>
        <p:spPr>
          <a:xfrm rot="16200000">
            <a:off x="9863652" y="4124959"/>
            <a:ext cx="3758565" cy="507683"/>
          </a:xfrm>
          <a:prstGeom prst="rect">
            <a:avLst/>
          </a:prstGeom>
        </p:spPr>
        <p:txBody>
          <a:bodyPr/>
          <a:lstStyle>
            <a:lvl1pPr marL="0" indent="0">
              <a:buNone/>
              <a:defRPr b="1">
                <a:solidFill>
                  <a:schemeClr val="bg1"/>
                </a:solidFill>
              </a:defRPr>
            </a:lvl1pPr>
            <a:lvl2pPr marL="457200" indent="0">
              <a:buNone/>
              <a:defRPr/>
            </a:lvl2pPr>
          </a:lstStyle>
          <a:p>
            <a:pPr lvl="0"/>
            <a:r>
              <a:rPr lang="en-US" dirty="0"/>
              <a:t>Add text</a:t>
            </a:r>
          </a:p>
        </p:txBody>
      </p:sp>
      <p:sp>
        <p:nvSpPr>
          <p:cNvPr id="5" name="Text Placeholder 4">
            <a:extLst>
              <a:ext uri="{FF2B5EF4-FFF2-40B4-BE49-F238E27FC236}">
                <a16:creationId xmlns:a16="http://schemas.microsoft.com/office/drawing/2014/main" id="{E80306C7-9A72-15A4-E857-C9F641A4C495}"/>
              </a:ext>
            </a:extLst>
          </p:cNvPr>
          <p:cNvSpPr>
            <a:spLocks noGrp="1"/>
          </p:cNvSpPr>
          <p:nvPr>
            <p:ph type="body" sz="quarter" idx="11" hasCustomPrompt="1"/>
          </p:nvPr>
        </p:nvSpPr>
        <p:spPr>
          <a:xfrm>
            <a:off x="1096963" y="1189039"/>
            <a:ext cx="8107362" cy="563562"/>
          </a:xfrm>
          <a:prstGeom prst="rect">
            <a:avLst/>
          </a:prstGeom>
        </p:spPr>
        <p:txBody>
          <a:bodyPr/>
          <a:lstStyle>
            <a:lvl1pPr marL="0" indent="0">
              <a:buNone/>
              <a:defRPr sz="3600" b="1">
                <a:solidFill>
                  <a:srgbClr val="7C348B"/>
                </a:solidFill>
              </a:defRPr>
            </a:lvl1pPr>
          </a:lstStyle>
          <a:p>
            <a:pPr lvl="0"/>
            <a:r>
              <a:rPr lang="en-US" dirty="0"/>
              <a:t>Enter text</a:t>
            </a:r>
          </a:p>
        </p:txBody>
      </p:sp>
      <p:graphicFrame>
        <p:nvGraphicFramePr>
          <p:cNvPr id="2" name="Table 4">
            <a:extLst>
              <a:ext uri="{FF2B5EF4-FFF2-40B4-BE49-F238E27FC236}">
                <a16:creationId xmlns:a16="http://schemas.microsoft.com/office/drawing/2014/main" id="{F7815AAB-3DFB-8482-B91D-B4526394B8D9}"/>
              </a:ext>
            </a:extLst>
          </p:cNvPr>
          <p:cNvGraphicFramePr>
            <a:graphicFrameLocks noGrp="1"/>
          </p:cNvGraphicFramePr>
          <p:nvPr userDrawn="1">
            <p:extLst>
              <p:ext uri="{D42A27DB-BD31-4B8C-83A1-F6EECF244321}">
                <p14:modId xmlns:p14="http://schemas.microsoft.com/office/powerpoint/2010/main" val="1641874371"/>
              </p:ext>
            </p:extLst>
          </p:nvPr>
        </p:nvGraphicFramePr>
        <p:xfrm>
          <a:off x="619457" y="1990725"/>
          <a:ext cx="10268504" cy="4084320"/>
        </p:xfrm>
        <a:graphic>
          <a:graphicData uri="http://schemas.openxmlformats.org/drawingml/2006/table">
            <a:tbl>
              <a:tblPr firstRow="1" bandRow="1">
                <a:tableStyleId>{5C22544A-7EE6-4342-B048-85BDC9FD1C3A}</a:tableStyleId>
              </a:tblPr>
              <a:tblGrid>
                <a:gridCol w="2567126">
                  <a:extLst>
                    <a:ext uri="{9D8B030D-6E8A-4147-A177-3AD203B41FA5}">
                      <a16:colId xmlns:a16="http://schemas.microsoft.com/office/drawing/2014/main" val="3158073111"/>
                    </a:ext>
                  </a:extLst>
                </a:gridCol>
                <a:gridCol w="2567126">
                  <a:extLst>
                    <a:ext uri="{9D8B030D-6E8A-4147-A177-3AD203B41FA5}">
                      <a16:colId xmlns:a16="http://schemas.microsoft.com/office/drawing/2014/main" val="4078357838"/>
                    </a:ext>
                  </a:extLst>
                </a:gridCol>
                <a:gridCol w="2567126">
                  <a:extLst>
                    <a:ext uri="{9D8B030D-6E8A-4147-A177-3AD203B41FA5}">
                      <a16:colId xmlns:a16="http://schemas.microsoft.com/office/drawing/2014/main" val="3908531934"/>
                    </a:ext>
                  </a:extLst>
                </a:gridCol>
                <a:gridCol w="2567126">
                  <a:extLst>
                    <a:ext uri="{9D8B030D-6E8A-4147-A177-3AD203B41FA5}">
                      <a16:colId xmlns:a16="http://schemas.microsoft.com/office/drawing/2014/main" val="2158753036"/>
                    </a:ext>
                  </a:extLst>
                </a:gridCol>
              </a:tblGrid>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0" dirty="0"/>
                    </a:p>
                  </a:txBody>
                  <a:tcPr anchor="ctr">
                    <a:solidFill>
                      <a:srgbClr val="78328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0" dirty="0"/>
                    </a:p>
                  </a:txBody>
                  <a:tcPr anchor="ctr">
                    <a:solidFill>
                      <a:srgbClr val="62296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0" dirty="0"/>
                    </a:p>
                  </a:txBody>
                  <a:tcPr anchor="ctr">
                    <a:solidFill>
                      <a:srgbClr val="78328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0" dirty="0"/>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0" dirty="0"/>
                    </a:p>
                  </a:txBody>
                  <a:tcPr anchor="ctr">
                    <a:solidFill>
                      <a:srgbClr val="62296D"/>
                    </a:solidFill>
                  </a:tcPr>
                </a:tc>
                <a:extLst>
                  <a:ext uri="{0D108BD9-81ED-4DB2-BD59-A6C34878D82A}">
                    <a16:rowId xmlns:a16="http://schemas.microsoft.com/office/drawing/2014/main" val="823983117"/>
                  </a:ext>
                </a:extLst>
              </a:tr>
              <a:tr h="370840">
                <a:tc>
                  <a:txBody>
                    <a:bodyPr/>
                    <a:lstStyle/>
                    <a:p>
                      <a:pPr marL="285750" indent="-285750">
                        <a:buFont typeface="Wingdings" panose="05000000000000000000" pitchFamily="2" charset="2"/>
                        <a:buChar char="§"/>
                      </a:pPr>
                      <a:endParaRPr lang="en-GB" dirty="0"/>
                    </a:p>
                  </a:txBody>
                  <a:tcPr>
                    <a:solidFill>
                      <a:srgbClr val="7C348B">
                        <a:alpha val="18039"/>
                      </a:srgbClr>
                    </a:solidFill>
                  </a:tcPr>
                </a:tc>
                <a:tc>
                  <a:txBody>
                    <a:bodyPr/>
                    <a:lstStyle/>
                    <a:p>
                      <a:endParaRPr lang="en-GB" dirty="0"/>
                    </a:p>
                  </a:txBody>
                  <a:tcPr>
                    <a:solidFill>
                      <a:srgbClr val="7C348B">
                        <a:alpha val="18039"/>
                      </a:srgbClr>
                    </a:solidFill>
                  </a:tcPr>
                </a:tc>
                <a:tc>
                  <a:txBody>
                    <a:bodyPr/>
                    <a:lstStyle/>
                    <a:p>
                      <a:pPr marL="285750" indent="-285750">
                        <a:buFont typeface="Wingdings" panose="05000000000000000000" pitchFamily="2" charset="2"/>
                        <a:buChar char="§"/>
                      </a:pPr>
                      <a:endParaRPr lang="en-GB" sz="1800" dirty="0"/>
                    </a:p>
                  </a:txBody>
                  <a:tcPr>
                    <a:solidFill>
                      <a:srgbClr val="7C348B">
                        <a:alpha val="18039"/>
                      </a:srgbClr>
                    </a:solidFill>
                  </a:tcPr>
                </a:tc>
                <a:tc>
                  <a:txBody>
                    <a:bodyPr/>
                    <a:lstStyle/>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txBody>
                  <a:tcPr>
                    <a:solidFill>
                      <a:srgbClr val="7C348B">
                        <a:alpha val="18039"/>
                      </a:srgbClr>
                    </a:solidFill>
                  </a:tcPr>
                </a:tc>
                <a:extLst>
                  <a:ext uri="{0D108BD9-81ED-4DB2-BD59-A6C34878D82A}">
                    <a16:rowId xmlns:a16="http://schemas.microsoft.com/office/drawing/2014/main" val="2004462845"/>
                  </a:ext>
                </a:extLst>
              </a:tr>
            </a:tbl>
          </a:graphicData>
        </a:graphic>
      </p:graphicFrame>
      <p:sp>
        <p:nvSpPr>
          <p:cNvPr id="6" name="Text Placeholder 5">
            <a:extLst>
              <a:ext uri="{FF2B5EF4-FFF2-40B4-BE49-F238E27FC236}">
                <a16:creationId xmlns:a16="http://schemas.microsoft.com/office/drawing/2014/main" id="{6ACC5D7F-613B-CCB2-859F-37EC90EDAC18}"/>
              </a:ext>
            </a:extLst>
          </p:cNvPr>
          <p:cNvSpPr>
            <a:spLocks noGrp="1"/>
          </p:cNvSpPr>
          <p:nvPr>
            <p:ph type="body" sz="quarter" idx="12" hasCustomPrompt="1"/>
          </p:nvPr>
        </p:nvSpPr>
        <p:spPr>
          <a:xfrm>
            <a:off x="1096963" y="2171699"/>
            <a:ext cx="1571625" cy="327025"/>
          </a:xfrm>
          <a:prstGeom prst="rect">
            <a:avLst/>
          </a:prstGeom>
        </p:spPr>
        <p:txBody>
          <a:bodyPr/>
          <a:lstStyle>
            <a:lvl1pPr marL="0" indent="0">
              <a:buNone/>
              <a:defRPr>
                <a:solidFill>
                  <a:schemeClr val="bg1"/>
                </a:solidFill>
              </a:defRPr>
            </a:lvl1pPr>
          </a:lstStyle>
          <a:p>
            <a:pPr lvl="0"/>
            <a:r>
              <a:rPr lang="en-US" dirty="0"/>
              <a:t>Add text</a:t>
            </a:r>
            <a:endParaRPr lang="en-GB" dirty="0"/>
          </a:p>
        </p:txBody>
      </p:sp>
      <p:sp>
        <p:nvSpPr>
          <p:cNvPr id="7" name="Text Placeholder 5">
            <a:extLst>
              <a:ext uri="{FF2B5EF4-FFF2-40B4-BE49-F238E27FC236}">
                <a16:creationId xmlns:a16="http://schemas.microsoft.com/office/drawing/2014/main" id="{05C32199-481F-7B92-7C7F-5F1B1335B452}"/>
              </a:ext>
            </a:extLst>
          </p:cNvPr>
          <p:cNvSpPr>
            <a:spLocks noGrp="1"/>
          </p:cNvSpPr>
          <p:nvPr>
            <p:ph type="body" sz="quarter" idx="13" hasCustomPrompt="1"/>
          </p:nvPr>
        </p:nvSpPr>
        <p:spPr>
          <a:xfrm>
            <a:off x="3697288" y="2171698"/>
            <a:ext cx="1571625" cy="327025"/>
          </a:xfrm>
          <a:prstGeom prst="rect">
            <a:avLst/>
          </a:prstGeom>
        </p:spPr>
        <p:txBody>
          <a:bodyPr/>
          <a:lstStyle>
            <a:lvl1pPr marL="0" indent="0">
              <a:buNone/>
              <a:defRPr>
                <a:solidFill>
                  <a:schemeClr val="bg1"/>
                </a:solidFill>
              </a:defRPr>
            </a:lvl1pPr>
          </a:lstStyle>
          <a:p>
            <a:pPr lvl="0"/>
            <a:r>
              <a:rPr lang="en-US" dirty="0"/>
              <a:t>Add text</a:t>
            </a:r>
            <a:endParaRPr lang="en-GB" dirty="0"/>
          </a:p>
        </p:txBody>
      </p:sp>
      <p:sp>
        <p:nvSpPr>
          <p:cNvPr id="9" name="Text Placeholder 5">
            <a:extLst>
              <a:ext uri="{FF2B5EF4-FFF2-40B4-BE49-F238E27FC236}">
                <a16:creationId xmlns:a16="http://schemas.microsoft.com/office/drawing/2014/main" id="{DCC80481-FCCE-520A-8BD1-2AD4F080A2BB}"/>
              </a:ext>
            </a:extLst>
          </p:cNvPr>
          <p:cNvSpPr>
            <a:spLocks noGrp="1"/>
          </p:cNvSpPr>
          <p:nvPr>
            <p:ph type="body" sz="quarter" idx="14" hasCustomPrompt="1"/>
          </p:nvPr>
        </p:nvSpPr>
        <p:spPr>
          <a:xfrm>
            <a:off x="6297613" y="2171697"/>
            <a:ext cx="1571625" cy="327025"/>
          </a:xfrm>
          <a:prstGeom prst="rect">
            <a:avLst/>
          </a:prstGeom>
        </p:spPr>
        <p:txBody>
          <a:bodyPr/>
          <a:lstStyle>
            <a:lvl1pPr marL="0" indent="0">
              <a:buNone/>
              <a:defRPr>
                <a:solidFill>
                  <a:schemeClr val="bg1"/>
                </a:solidFill>
              </a:defRPr>
            </a:lvl1pPr>
          </a:lstStyle>
          <a:p>
            <a:pPr lvl="0"/>
            <a:r>
              <a:rPr lang="en-US" dirty="0"/>
              <a:t>Add text</a:t>
            </a:r>
            <a:endParaRPr lang="en-GB" dirty="0"/>
          </a:p>
        </p:txBody>
      </p:sp>
      <p:sp>
        <p:nvSpPr>
          <p:cNvPr id="10" name="Text Placeholder 5">
            <a:extLst>
              <a:ext uri="{FF2B5EF4-FFF2-40B4-BE49-F238E27FC236}">
                <a16:creationId xmlns:a16="http://schemas.microsoft.com/office/drawing/2014/main" id="{0608D1AA-66E7-DE5A-4559-F5CE17169A3F}"/>
              </a:ext>
            </a:extLst>
          </p:cNvPr>
          <p:cNvSpPr>
            <a:spLocks noGrp="1"/>
          </p:cNvSpPr>
          <p:nvPr>
            <p:ph type="body" sz="quarter" idx="15" hasCustomPrompt="1"/>
          </p:nvPr>
        </p:nvSpPr>
        <p:spPr>
          <a:xfrm>
            <a:off x="8742758" y="2171696"/>
            <a:ext cx="1571625" cy="327025"/>
          </a:xfrm>
          <a:prstGeom prst="rect">
            <a:avLst/>
          </a:prstGeom>
        </p:spPr>
        <p:txBody>
          <a:bodyPr/>
          <a:lstStyle>
            <a:lvl1pPr marL="0" indent="0">
              <a:buNone/>
              <a:defRPr>
                <a:solidFill>
                  <a:schemeClr val="bg1"/>
                </a:solidFill>
              </a:defRPr>
            </a:lvl1pPr>
          </a:lstStyle>
          <a:p>
            <a:pPr lvl="0"/>
            <a:r>
              <a:rPr lang="en-US" dirty="0"/>
              <a:t>Add text</a:t>
            </a:r>
            <a:endParaRPr lang="en-GB" dirty="0"/>
          </a:p>
        </p:txBody>
      </p:sp>
      <p:sp>
        <p:nvSpPr>
          <p:cNvPr id="11" name="Text Placeholder 5">
            <a:extLst>
              <a:ext uri="{FF2B5EF4-FFF2-40B4-BE49-F238E27FC236}">
                <a16:creationId xmlns:a16="http://schemas.microsoft.com/office/drawing/2014/main" id="{F4845D50-C5AA-4837-0FC9-FF4837EDB5C9}"/>
              </a:ext>
            </a:extLst>
          </p:cNvPr>
          <p:cNvSpPr>
            <a:spLocks noGrp="1"/>
          </p:cNvSpPr>
          <p:nvPr>
            <p:ph type="body" sz="quarter" idx="16" hasCustomPrompt="1"/>
          </p:nvPr>
        </p:nvSpPr>
        <p:spPr>
          <a:xfrm>
            <a:off x="1096963" y="2981323"/>
            <a:ext cx="1571625" cy="327025"/>
          </a:xfrm>
          <a:prstGeom prst="rect">
            <a:avLst/>
          </a:prstGeom>
        </p:spPr>
        <p:txBody>
          <a:bodyPr/>
          <a:lstStyle>
            <a:lvl1pPr marL="0" indent="0">
              <a:buNone/>
              <a:defRPr>
                <a:solidFill>
                  <a:schemeClr val="tx1"/>
                </a:solidFill>
              </a:defRPr>
            </a:lvl1pPr>
          </a:lstStyle>
          <a:p>
            <a:pPr lvl="0"/>
            <a:r>
              <a:rPr lang="en-US" dirty="0"/>
              <a:t>Add text</a:t>
            </a:r>
            <a:endParaRPr lang="en-GB" dirty="0"/>
          </a:p>
        </p:txBody>
      </p:sp>
      <p:sp>
        <p:nvSpPr>
          <p:cNvPr id="12" name="Text Placeholder 5">
            <a:extLst>
              <a:ext uri="{FF2B5EF4-FFF2-40B4-BE49-F238E27FC236}">
                <a16:creationId xmlns:a16="http://schemas.microsoft.com/office/drawing/2014/main" id="{B02D1665-A201-706A-7CEF-62506D480089}"/>
              </a:ext>
            </a:extLst>
          </p:cNvPr>
          <p:cNvSpPr>
            <a:spLocks noGrp="1"/>
          </p:cNvSpPr>
          <p:nvPr>
            <p:ph type="body" sz="quarter" idx="17" hasCustomPrompt="1"/>
          </p:nvPr>
        </p:nvSpPr>
        <p:spPr>
          <a:xfrm>
            <a:off x="3697287" y="2981322"/>
            <a:ext cx="1571625" cy="327025"/>
          </a:xfrm>
          <a:prstGeom prst="rect">
            <a:avLst/>
          </a:prstGeom>
        </p:spPr>
        <p:txBody>
          <a:bodyPr/>
          <a:lstStyle>
            <a:lvl1pPr marL="0" indent="0">
              <a:buNone/>
              <a:defRPr>
                <a:solidFill>
                  <a:schemeClr val="tx1"/>
                </a:solidFill>
              </a:defRPr>
            </a:lvl1pPr>
          </a:lstStyle>
          <a:p>
            <a:pPr lvl="0"/>
            <a:r>
              <a:rPr lang="en-US" dirty="0"/>
              <a:t>Add text</a:t>
            </a:r>
            <a:endParaRPr lang="en-GB" dirty="0"/>
          </a:p>
        </p:txBody>
      </p:sp>
      <p:sp>
        <p:nvSpPr>
          <p:cNvPr id="13" name="Text Placeholder 5">
            <a:extLst>
              <a:ext uri="{FF2B5EF4-FFF2-40B4-BE49-F238E27FC236}">
                <a16:creationId xmlns:a16="http://schemas.microsoft.com/office/drawing/2014/main" id="{DA8CD6B5-5F37-5250-5D9E-612576DEE3C8}"/>
              </a:ext>
            </a:extLst>
          </p:cNvPr>
          <p:cNvSpPr>
            <a:spLocks noGrp="1"/>
          </p:cNvSpPr>
          <p:nvPr>
            <p:ph type="body" sz="quarter" idx="18" hasCustomPrompt="1"/>
          </p:nvPr>
        </p:nvSpPr>
        <p:spPr>
          <a:xfrm>
            <a:off x="6297611" y="2981322"/>
            <a:ext cx="1571625" cy="327025"/>
          </a:xfrm>
          <a:prstGeom prst="rect">
            <a:avLst/>
          </a:prstGeom>
        </p:spPr>
        <p:txBody>
          <a:bodyPr/>
          <a:lstStyle>
            <a:lvl1pPr marL="0" indent="0">
              <a:buNone/>
              <a:defRPr>
                <a:solidFill>
                  <a:schemeClr val="tx1"/>
                </a:solidFill>
              </a:defRPr>
            </a:lvl1pPr>
          </a:lstStyle>
          <a:p>
            <a:pPr lvl="0"/>
            <a:r>
              <a:rPr lang="en-US" dirty="0"/>
              <a:t>Add text</a:t>
            </a:r>
            <a:endParaRPr lang="en-GB" dirty="0"/>
          </a:p>
        </p:txBody>
      </p:sp>
      <p:sp>
        <p:nvSpPr>
          <p:cNvPr id="14" name="Text Placeholder 5">
            <a:extLst>
              <a:ext uri="{FF2B5EF4-FFF2-40B4-BE49-F238E27FC236}">
                <a16:creationId xmlns:a16="http://schemas.microsoft.com/office/drawing/2014/main" id="{2FC9DC5A-3798-C49B-83BF-FF64FD2260B7}"/>
              </a:ext>
            </a:extLst>
          </p:cNvPr>
          <p:cNvSpPr>
            <a:spLocks noGrp="1"/>
          </p:cNvSpPr>
          <p:nvPr>
            <p:ph type="body" sz="quarter" idx="19" hasCustomPrompt="1"/>
          </p:nvPr>
        </p:nvSpPr>
        <p:spPr>
          <a:xfrm>
            <a:off x="8742758" y="3002600"/>
            <a:ext cx="1571625" cy="327025"/>
          </a:xfrm>
          <a:prstGeom prst="rect">
            <a:avLst/>
          </a:prstGeom>
        </p:spPr>
        <p:txBody>
          <a:bodyPr/>
          <a:lstStyle>
            <a:lvl1pPr marL="0" indent="0">
              <a:buNone/>
              <a:defRPr>
                <a:solidFill>
                  <a:schemeClr val="tx1"/>
                </a:solidFill>
              </a:defRPr>
            </a:lvl1pPr>
          </a:lstStyle>
          <a:p>
            <a:pPr lvl="0"/>
            <a:r>
              <a:rPr lang="en-US" dirty="0"/>
              <a:t>Add text</a:t>
            </a:r>
            <a:endParaRPr lang="en-GB" dirty="0"/>
          </a:p>
        </p:txBody>
      </p:sp>
    </p:spTree>
    <p:extLst>
      <p:ext uri="{BB962C8B-B14F-4D97-AF65-F5344CB8AC3E}">
        <p14:creationId xmlns:p14="http://schemas.microsoft.com/office/powerpoint/2010/main" val="9844152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CE35DF7-8C96-D31C-11D3-4DA7C8C533AF}"/>
              </a:ext>
            </a:extLst>
          </p:cNvPr>
          <p:cNvSpPr/>
          <p:nvPr userDrawn="1"/>
        </p:nvSpPr>
        <p:spPr>
          <a:xfrm>
            <a:off x="11293870" y="0"/>
            <a:ext cx="898130" cy="6858000"/>
          </a:xfrm>
          <a:prstGeom prst="rect">
            <a:avLst/>
          </a:prstGeom>
          <a:solidFill>
            <a:srgbClr val="7C348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9D414A5E-457F-80ED-83D5-C3F7A9EBDD96}"/>
              </a:ext>
            </a:extLst>
          </p:cNvPr>
          <p:cNvSpPr/>
          <p:nvPr userDrawn="1"/>
        </p:nvSpPr>
        <p:spPr>
          <a:xfrm>
            <a:off x="0" y="1754813"/>
            <a:ext cx="11419774" cy="5103187"/>
          </a:xfrm>
          <a:prstGeom prst="rect">
            <a:avLst/>
          </a:prstGeom>
          <a:solidFill>
            <a:srgbClr val="7C348B">
              <a:alpha val="5098"/>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 Placeholder 3">
            <a:extLst>
              <a:ext uri="{FF2B5EF4-FFF2-40B4-BE49-F238E27FC236}">
                <a16:creationId xmlns:a16="http://schemas.microsoft.com/office/drawing/2014/main" id="{04CBE744-E383-D5FC-0E0B-135EB1F75F92}"/>
              </a:ext>
            </a:extLst>
          </p:cNvPr>
          <p:cNvSpPr>
            <a:spLocks noGrp="1"/>
          </p:cNvSpPr>
          <p:nvPr>
            <p:ph type="body" sz="quarter" idx="10" hasCustomPrompt="1"/>
          </p:nvPr>
        </p:nvSpPr>
        <p:spPr>
          <a:xfrm>
            <a:off x="777875" y="2459038"/>
            <a:ext cx="5611813" cy="2505075"/>
          </a:xfrm>
          <a:prstGeom prst="rect">
            <a:avLst/>
          </a:prstGeom>
        </p:spPr>
        <p:txBody>
          <a:bodyPr/>
          <a:lstStyle>
            <a:lvl1pPr>
              <a:defRPr b="1">
                <a:solidFill>
                  <a:srgbClr val="7C348B"/>
                </a:solidFill>
              </a:defRPr>
            </a:lvl1pPr>
          </a:lstStyle>
          <a:p>
            <a:pPr lvl="0"/>
            <a:r>
              <a:rPr lang="en-US" dirty="0"/>
              <a:t>Enter bullet point 1.</a:t>
            </a:r>
          </a:p>
          <a:p>
            <a:pPr lvl="0"/>
            <a:endParaRPr lang="en-US" dirty="0"/>
          </a:p>
          <a:p>
            <a:pPr lvl="0"/>
            <a:r>
              <a:rPr lang="en-US" dirty="0"/>
              <a:t>Enter bullet point 2.</a:t>
            </a:r>
          </a:p>
          <a:p>
            <a:pPr lvl="0"/>
            <a:endParaRPr lang="en-US" dirty="0"/>
          </a:p>
          <a:p>
            <a:pPr lvl="0"/>
            <a:r>
              <a:rPr lang="en-US" dirty="0"/>
              <a:t>Enter bullet point 3.</a:t>
            </a:r>
          </a:p>
        </p:txBody>
      </p:sp>
      <p:sp>
        <p:nvSpPr>
          <p:cNvPr id="3" name="Text Placeholder 2">
            <a:extLst>
              <a:ext uri="{FF2B5EF4-FFF2-40B4-BE49-F238E27FC236}">
                <a16:creationId xmlns:a16="http://schemas.microsoft.com/office/drawing/2014/main" id="{B208DF5D-451B-4BFF-ED04-6BDB91D386D0}"/>
              </a:ext>
            </a:extLst>
          </p:cNvPr>
          <p:cNvSpPr>
            <a:spLocks noGrp="1"/>
          </p:cNvSpPr>
          <p:nvPr>
            <p:ph type="body" sz="quarter" idx="11" hasCustomPrompt="1"/>
          </p:nvPr>
        </p:nvSpPr>
        <p:spPr>
          <a:xfrm>
            <a:off x="777875" y="762000"/>
            <a:ext cx="9848850" cy="477520"/>
          </a:xfrm>
          <a:prstGeom prst="rect">
            <a:avLst/>
          </a:prstGeom>
        </p:spPr>
        <p:txBody>
          <a:bodyPr/>
          <a:lstStyle>
            <a:lvl1pPr marL="0" indent="0">
              <a:buNone/>
              <a:defRPr sz="3600" b="1">
                <a:solidFill>
                  <a:srgbClr val="7C348B"/>
                </a:solidFill>
              </a:defRPr>
            </a:lvl1pPr>
          </a:lstStyle>
          <a:p>
            <a:pPr lvl="0"/>
            <a:r>
              <a:rPr lang="en-US" dirty="0"/>
              <a:t>Enter title here</a:t>
            </a:r>
          </a:p>
        </p:txBody>
      </p:sp>
      <p:sp>
        <p:nvSpPr>
          <p:cNvPr id="6" name="Content Placeholder 5">
            <a:extLst>
              <a:ext uri="{FF2B5EF4-FFF2-40B4-BE49-F238E27FC236}">
                <a16:creationId xmlns:a16="http://schemas.microsoft.com/office/drawing/2014/main" id="{D69C4217-0254-38D0-0FC2-FC60FC91F801}"/>
              </a:ext>
            </a:extLst>
          </p:cNvPr>
          <p:cNvSpPr>
            <a:spLocks noGrp="1"/>
          </p:cNvSpPr>
          <p:nvPr>
            <p:ph sz="quarter" idx="12" hasCustomPrompt="1"/>
          </p:nvPr>
        </p:nvSpPr>
        <p:spPr>
          <a:xfrm rot="16200000">
            <a:off x="8964812" y="3214366"/>
            <a:ext cx="5556245" cy="448313"/>
          </a:xfrm>
          <a:prstGeom prst="rect">
            <a:avLst/>
          </a:prstGeom>
        </p:spPr>
        <p:txBody>
          <a:bodyPr/>
          <a:lstStyle>
            <a:lvl1pPr marL="0" indent="0">
              <a:buNone/>
              <a:defRPr b="1">
                <a:solidFill>
                  <a:schemeClr val="bg1"/>
                </a:solidFill>
              </a:defRPr>
            </a:lvl1pPr>
            <a:lvl3pPr marL="914400" indent="0">
              <a:buNone/>
              <a:defRPr/>
            </a:lvl3pPr>
          </a:lstStyle>
          <a:p>
            <a:pPr lvl="0"/>
            <a:r>
              <a:rPr lang="en-US" dirty="0"/>
              <a:t>Enter text</a:t>
            </a:r>
          </a:p>
        </p:txBody>
      </p:sp>
    </p:spTree>
    <p:extLst>
      <p:ext uri="{BB962C8B-B14F-4D97-AF65-F5344CB8AC3E}">
        <p14:creationId xmlns:p14="http://schemas.microsoft.com/office/powerpoint/2010/main" val="9637834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362383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6C5E66C-3024-F9BA-BF12-398A320D193F}"/>
              </a:ext>
            </a:extLst>
          </p:cNvPr>
          <p:cNvSpPr/>
          <p:nvPr userDrawn="1"/>
        </p:nvSpPr>
        <p:spPr>
          <a:xfrm>
            <a:off x="11293870" y="0"/>
            <a:ext cx="898130" cy="6858000"/>
          </a:xfrm>
          <a:prstGeom prst="rect">
            <a:avLst/>
          </a:prstGeom>
          <a:solidFill>
            <a:srgbClr val="7C348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 Placeholder 2">
            <a:extLst>
              <a:ext uri="{FF2B5EF4-FFF2-40B4-BE49-F238E27FC236}">
                <a16:creationId xmlns:a16="http://schemas.microsoft.com/office/drawing/2014/main" id="{4787ED3E-8FEE-1893-BC9B-B0FF862D4FA4}"/>
              </a:ext>
            </a:extLst>
          </p:cNvPr>
          <p:cNvSpPr>
            <a:spLocks noGrp="1"/>
          </p:cNvSpPr>
          <p:nvPr>
            <p:ph type="body" sz="quarter" idx="10" hasCustomPrompt="1"/>
          </p:nvPr>
        </p:nvSpPr>
        <p:spPr>
          <a:xfrm rot="16200000">
            <a:off x="9863652" y="4124959"/>
            <a:ext cx="3758565" cy="507683"/>
          </a:xfrm>
          <a:prstGeom prst="rect">
            <a:avLst/>
          </a:prstGeom>
        </p:spPr>
        <p:txBody>
          <a:bodyPr/>
          <a:lstStyle>
            <a:lvl1pPr marL="0" indent="0">
              <a:buNone/>
              <a:defRPr b="1">
                <a:solidFill>
                  <a:schemeClr val="bg1"/>
                </a:solidFill>
              </a:defRPr>
            </a:lvl1pPr>
            <a:lvl2pPr marL="457200" indent="0">
              <a:buNone/>
              <a:defRPr/>
            </a:lvl2pPr>
          </a:lstStyle>
          <a:p>
            <a:pPr lvl="0"/>
            <a:r>
              <a:rPr lang="en-US" dirty="0"/>
              <a:t>Add text</a:t>
            </a:r>
          </a:p>
        </p:txBody>
      </p:sp>
      <p:sp>
        <p:nvSpPr>
          <p:cNvPr id="5" name="Text Placeholder 4">
            <a:extLst>
              <a:ext uri="{FF2B5EF4-FFF2-40B4-BE49-F238E27FC236}">
                <a16:creationId xmlns:a16="http://schemas.microsoft.com/office/drawing/2014/main" id="{E80306C7-9A72-15A4-E857-C9F641A4C495}"/>
              </a:ext>
            </a:extLst>
          </p:cNvPr>
          <p:cNvSpPr>
            <a:spLocks noGrp="1"/>
          </p:cNvSpPr>
          <p:nvPr>
            <p:ph type="body" sz="quarter" idx="11" hasCustomPrompt="1"/>
          </p:nvPr>
        </p:nvSpPr>
        <p:spPr>
          <a:xfrm>
            <a:off x="1096963" y="1189038"/>
            <a:ext cx="8107362" cy="801687"/>
          </a:xfrm>
          <a:prstGeom prst="rect">
            <a:avLst/>
          </a:prstGeom>
        </p:spPr>
        <p:txBody>
          <a:bodyPr/>
          <a:lstStyle>
            <a:lvl1pPr marL="0" indent="0">
              <a:buNone/>
              <a:defRPr sz="3600" b="1">
                <a:solidFill>
                  <a:srgbClr val="7C348B"/>
                </a:solidFill>
              </a:defRPr>
            </a:lvl1pPr>
          </a:lstStyle>
          <a:p>
            <a:pPr lvl="0"/>
            <a:r>
              <a:rPr lang="en-US" dirty="0"/>
              <a:t>Add title</a:t>
            </a:r>
          </a:p>
        </p:txBody>
      </p:sp>
      <p:sp>
        <p:nvSpPr>
          <p:cNvPr id="4" name="Text Placeholder 3">
            <a:extLst>
              <a:ext uri="{FF2B5EF4-FFF2-40B4-BE49-F238E27FC236}">
                <a16:creationId xmlns:a16="http://schemas.microsoft.com/office/drawing/2014/main" id="{A3F6B1A3-D758-26D5-42E6-A261A874BCAA}"/>
              </a:ext>
            </a:extLst>
          </p:cNvPr>
          <p:cNvSpPr>
            <a:spLocks noGrp="1"/>
          </p:cNvSpPr>
          <p:nvPr>
            <p:ph type="body" sz="quarter" idx="12" hasCustomPrompt="1"/>
          </p:nvPr>
        </p:nvSpPr>
        <p:spPr>
          <a:xfrm>
            <a:off x="1096963" y="2381250"/>
            <a:ext cx="9247187" cy="3762375"/>
          </a:xfrm>
          <a:prstGeom prst="rect">
            <a:avLst/>
          </a:prstGeom>
        </p:spPr>
        <p:txBody>
          <a:bodyPr/>
          <a:lstStyle>
            <a:lvl1pPr marL="0" indent="0">
              <a:buNone/>
              <a:defRPr>
                <a:solidFill>
                  <a:srgbClr val="7C348B"/>
                </a:solidFill>
              </a:defRPr>
            </a:lvl1pPr>
          </a:lstStyle>
          <a:p>
            <a:pPr lvl="0"/>
            <a:r>
              <a:rPr lang="en-US" dirty="0"/>
              <a:t>Add text</a:t>
            </a:r>
            <a:endParaRPr lang="en-GB" dirty="0"/>
          </a:p>
        </p:txBody>
      </p:sp>
    </p:spTree>
    <p:extLst>
      <p:ext uri="{BB962C8B-B14F-4D97-AF65-F5344CB8AC3E}">
        <p14:creationId xmlns:p14="http://schemas.microsoft.com/office/powerpoint/2010/main" val="42337493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D41E671-2A16-C608-29FD-6005018D42BB}"/>
              </a:ext>
            </a:extLst>
          </p:cNvPr>
          <p:cNvSpPr/>
          <p:nvPr userDrawn="1"/>
        </p:nvSpPr>
        <p:spPr>
          <a:xfrm>
            <a:off x="11293870" y="0"/>
            <a:ext cx="898130" cy="6858000"/>
          </a:xfrm>
          <a:prstGeom prst="rect">
            <a:avLst/>
          </a:prstGeom>
          <a:solidFill>
            <a:srgbClr val="7C348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 Placeholder 2">
            <a:extLst>
              <a:ext uri="{FF2B5EF4-FFF2-40B4-BE49-F238E27FC236}">
                <a16:creationId xmlns:a16="http://schemas.microsoft.com/office/drawing/2014/main" id="{3E3B5396-B6C8-413D-914D-8E9A9B8B256B}"/>
              </a:ext>
            </a:extLst>
          </p:cNvPr>
          <p:cNvSpPr>
            <a:spLocks noGrp="1"/>
          </p:cNvSpPr>
          <p:nvPr>
            <p:ph type="body" sz="quarter" idx="10" hasCustomPrompt="1"/>
          </p:nvPr>
        </p:nvSpPr>
        <p:spPr>
          <a:xfrm rot="16200000">
            <a:off x="9863652" y="4124959"/>
            <a:ext cx="3758565" cy="507683"/>
          </a:xfrm>
          <a:prstGeom prst="rect">
            <a:avLst/>
          </a:prstGeom>
        </p:spPr>
        <p:txBody>
          <a:bodyPr/>
          <a:lstStyle>
            <a:lvl1pPr marL="0" indent="0">
              <a:buNone/>
              <a:defRPr b="1">
                <a:solidFill>
                  <a:schemeClr val="bg1"/>
                </a:solidFill>
              </a:defRPr>
            </a:lvl1pPr>
            <a:lvl2pPr marL="457200" indent="0">
              <a:buNone/>
              <a:defRPr/>
            </a:lvl2pPr>
          </a:lstStyle>
          <a:p>
            <a:pPr lvl="0"/>
            <a:r>
              <a:rPr lang="en-US" dirty="0"/>
              <a:t>Add text</a:t>
            </a:r>
          </a:p>
        </p:txBody>
      </p:sp>
    </p:spTree>
    <p:extLst>
      <p:ext uri="{BB962C8B-B14F-4D97-AF65-F5344CB8AC3E}">
        <p14:creationId xmlns:p14="http://schemas.microsoft.com/office/powerpoint/2010/main" val="14882680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AB234E5-0B45-9DF8-73B6-7AB343F5043F}"/>
              </a:ext>
            </a:extLst>
          </p:cNvPr>
          <p:cNvSpPr/>
          <p:nvPr userDrawn="1"/>
        </p:nvSpPr>
        <p:spPr>
          <a:xfrm>
            <a:off x="0" y="1743740"/>
            <a:ext cx="12192000" cy="5114260"/>
          </a:xfrm>
          <a:prstGeom prst="rect">
            <a:avLst/>
          </a:prstGeom>
          <a:solidFill>
            <a:srgbClr val="7C348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 Placeholder 2">
            <a:extLst>
              <a:ext uri="{FF2B5EF4-FFF2-40B4-BE49-F238E27FC236}">
                <a16:creationId xmlns:a16="http://schemas.microsoft.com/office/drawing/2014/main" id="{7196E6CA-BD9D-7561-F647-1BDD5AF4F948}"/>
              </a:ext>
            </a:extLst>
          </p:cNvPr>
          <p:cNvSpPr>
            <a:spLocks noGrp="1"/>
          </p:cNvSpPr>
          <p:nvPr>
            <p:ph type="body" sz="quarter" idx="11" hasCustomPrompt="1"/>
          </p:nvPr>
        </p:nvSpPr>
        <p:spPr>
          <a:xfrm>
            <a:off x="777875" y="762000"/>
            <a:ext cx="9848850" cy="477520"/>
          </a:xfrm>
          <a:prstGeom prst="rect">
            <a:avLst/>
          </a:prstGeom>
        </p:spPr>
        <p:txBody>
          <a:bodyPr/>
          <a:lstStyle>
            <a:lvl1pPr marL="0" indent="0">
              <a:buNone/>
              <a:defRPr sz="3600" b="1">
                <a:solidFill>
                  <a:srgbClr val="7C348B"/>
                </a:solidFill>
              </a:defRPr>
            </a:lvl1pPr>
          </a:lstStyle>
          <a:p>
            <a:pPr lvl="0"/>
            <a:r>
              <a:rPr lang="en-US" dirty="0"/>
              <a:t>Enter title here</a:t>
            </a:r>
          </a:p>
        </p:txBody>
      </p:sp>
      <p:sp>
        <p:nvSpPr>
          <p:cNvPr id="8" name="Text Placeholder 3">
            <a:extLst>
              <a:ext uri="{FF2B5EF4-FFF2-40B4-BE49-F238E27FC236}">
                <a16:creationId xmlns:a16="http://schemas.microsoft.com/office/drawing/2014/main" id="{8F1669C1-180D-1F09-9E59-6150EF414A69}"/>
              </a:ext>
            </a:extLst>
          </p:cNvPr>
          <p:cNvSpPr>
            <a:spLocks noGrp="1"/>
          </p:cNvSpPr>
          <p:nvPr>
            <p:ph type="body" sz="quarter" idx="10" hasCustomPrompt="1"/>
          </p:nvPr>
        </p:nvSpPr>
        <p:spPr>
          <a:xfrm>
            <a:off x="777875" y="2459038"/>
            <a:ext cx="5611813" cy="2505075"/>
          </a:xfrm>
          <a:prstGeom prst="rect">
            <a:avLst/>
          </a:prstGeom>
        </p:spPr>
        <p:txBody>
          <a:bodyPr/>
          <a:lstStyle>
            <a:lvl1pPr>
              <a:defRPr b="1">
                <a:solidFill>
                  <a:schemeClr val="bg1"/>
                </a:solidFill>
              </a:defRPr>
            </a:lvl1pPr>
          </a:lstStyle>
          <a:p>
            <a:pPr lvl="0"/>
            <a:r>
              <a:rPr lang="en-US" dirty="0"/>
              <a:t>Enter bullet point 1.</a:t>
            </a:r>
          </a:p>
          <a:p>
            <a:pPr lvl="0"/>
            <a:endParaRPr lang="en-US" dirty="0"/>
          </a:p>
          <a:p>
            <a:pPr lvl="0"/>
            <a:r>
              <a:rPr lang="en-US" dirty="0"/>
              <a:t>Enter bullet point 2.</a:t>
            </a:r>
          </a:p>
          <a:p>
            <a:pPr lvl="0"/>
            <a:endParaRPr lang="en-US" dirty="0"/>
          </a:p>
          <a:p>
            <a:pPr lvl="0"/>
            <a:r>
              <a:rPr lang="en-US" dirty="0"/>
              <a:t>Enter bullet point 3.</a:t>
            </a:r>
          </a:p>
        </p:txBody>
      </p:sp>
    </p:spTree>
    <p:extLst>
      <p:ext uri="{BB962C8B-B14F-4D97-AF65-F5344CB8AC3E}">
        <p14:creationId xmlns:p14="http://schemas.microsoft.com/office/powerpoint/2010/main" val="37425618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7E5702C-27CF-10BD-9A20-45C9F2688B5F}"/>
              </a:ext>
            </a:extLst>
          </p:cNvPr>
          <p:cNvPicPr>
            <a:picLocks noChangeAspect="1"/>
          </p:cNvPicPr>
          <p:nvPr userDrawn="1"/>
        </p:nvPicPr>
        <p:blipFill rotWithShape="1">
          <a:blip r:embed="rId2"/>
          <a:srcRect l="1775" t="6086" r="3135"/>
          <a:stretch/>
        </p:blipFill>
        <p:spPr>
          <a:xfrm>
            <a:off x="5257800" y="-82551"/>
            <a:ext cx="6934200" cy="7023101"/>
          </a:xfrm>
          <a:prstGeom prst="rect">
            <a:avLst/>
          </a:prstGeom>
        </p:spPr>
      </p:pic>
      <p:sp>
        <p:nvSpPr>
          <p:cNvPr id="8" name="Rectangle 7">
            <a:extLst>
              <a:ext uri="{FF2B5EF4-FFF2-40B4-BE49-F238E27FC236}">
                <a16:creationId xmlns:a16="http://schemas.microsoft.com/office/drawing/2014/main" id="{CF0CDB30-9BAE-82F6-F373-98798774A837}"/>
              </a:ext>
            </a:extLst>
          </p:cNvPr>
          <p:cNvSpPr/>
          <p:nvPr userDrawn="1"/>
        </p:nvSpPr>
        <p:spPr>
          <a:xfrm>
            <a:off x="0" y="0"/>
            <a:ext cx="5257800" cy="6858000"/>
          </a:xfrm>
          <a:prstGeom prst="rect">
            <a:avLst/>
          </a:prstGeom>
          <a:solidFill>
            <a:srgbClr val="7C348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 Placeholder 2">
            <a:extLst>
              <a:ext uri="{FF2B5EF4-FFF2-40B4-BE49-F238E27FC236}">
                <a16:creationId xmlns:a16="http://schemas.microsoft.com/office/drawing/2014/main" id="{96630FD6-27D4-234D-BE4F-7ADBD753DD24}"/>
              </a:ext>
            </a:extLst>
          </p:cNvPr>
          <p:cNvSpPr>
            <a:spLocks noGrp="1"/>
          </p:cNvSpPr>
          <p:nvPr>
            <p:ph type="body" sz="quarter" idx="10" hasCustomPrompt="1"/>
          </p:nvPr>
        </p:nvSpPr>
        <p:spPr>
          <a:xfrm>
            <a:off x="1016000" y="1971675"/>
            <a:ext cx="3352800" cy="2143125"/>
          </a:xfrm>
          <a:prstGeom prst="rect">
            <a:avLst/>
          </a:prstGeom>
        </p:spPr>
        <p:txBody>
          <a:bodyPr/>
          <a:lstStyle>
            <a:lvl1pPr marL="0" indent="0">
              <a:buNone/>
              <a:defRPr sz="4400" b="1">
                <a:solidFill>
                  <a:schemeClr val="bg1"/>
                </a:solidFill>
              </a:defRPr>
            </a:lvl1pPr>
          </a:lstStyle>
          <a:p>
            <a:pPr lvl="0"/>
            <a:r>
              <a:rPr lang="en-GB" dirty="0"/>
              <a:t>Enter title text</a:t>
            </a:r>
          </a:p>
        </p:txBody>
      </p:sp>
    </p:spTree>
    <p:extLst>
      <p:ext uri="{BB962C8B-B14F-4D97-AF65-F5344CB8AC3E}">
        <p14:creationId xmlns:p14="http://schemas.microsoft.com/office/powerpoint/2010/main" val="191603388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Vertical Title and Tex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F0CDB30-9BAE-82F6-F373-98798774A837}"/>
              </a:ext>
            </a:extLst>
          </p:cNvPr>
          <p:cNvSpPr/>
          <p:nvPr userDrawn="1"/>
        </p:nvSpPr>
        <p:spPr>
          <a:xfrm>
            <a:off x="0" y="0"/>
            <a:ext cx="5257800" cy="6858000"/>
          </a:xfrm>
          <a:prstGeom prst="rect">
            <a:avLst/>
          </a:prstGeom>
          <a:solidFill>
            <a:srgbClr val="7C348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 Placeholder 2">
            <a:extLst>
              <a:ext uri="{FF2B5EF4-FFF2-40B4-BE49-F238E27FC236}">
                <a16:creationId xmlns:a16="http://schemas.microsoft.com/office/drawing/2014/main" id="{96630FD6-27D4-234D-BE4F-7ADBD753DD24}"/>
              </a:ext>
            </a:extLst>
          </p:cNvPr>
          <p:cNvSpPr>
            <a:spLocks noGrp="1"/>
          </p:cNvSpPr>
          <p:nvPr>
            <p:ph type="body" sz="quarter" idx="10" hasCustomPrompt="1"/>
          </p:nvPr>
        </p:nvSpPr>
        <p:spPr>
          <a:xfrm>
            <a:off x="1016000" y="1971675"/>
            <a:ext cx="3352800" cy="2143125"/>
          </a:xfrm>
          <a:prstGeom prst="rect">
            <a:avLst/>
          </a:prstGeom>
        </p:spPr>
        <p:txBody>
          <a:bodyPr/>
          <a:lstStyle>
            <a:lvl1pPr marL="0" indent="0">
              <a:buNone/>
              <a:defRPr sz="4400" b="1">
                <a:solidFill>
                  <a:schemeClr val="bg1"/>
                </a:solidFill>
              </a:defRPr>
            </a:lvl1pPr>
          </a:lstStyle>
          <a:p>
            <a:pPr lvl="0"/>
            <a:r>
              <a:rPr lang="en-GB" dirty="0"/>
              <a:t>Enter title text</a:t>
            </a:r>
          </a:p>
        </p:txBody>
      </p:sp>
      <p:pic>
        <p:nvPicPr>
          <p:cNvPr id="2" name="Picture 1">
            <a:extLst>
              <a:ext uri="{FF2B5EF4-FFF2-40B4-BE49-F238E27FC236}">
                <a16:creationId xmlns:a16="http://schemas.microsoft.com/office/drawing/2014/main" id="{5E2DFE68-EB21-132E-DF6D-A3405DD62994}"/>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3459"/>
          <a:stretch/>
        </p:blipFill>
        <p:spPr bwMode="auto">
          <a:xfrm>
            <a:off x="5257800" y="-2"/>
            <a:ext cx="6934200" cy="6858001"/>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99706625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4_Vertical Title and Tex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F0CDB30-9BAE-82F6-F373-98798774A837}"/>
              </a:ext>
            </a:extLst>
          </p:cNvPr>
          <p:cNvSpPr/>
          <p:nvPr userDrawn="1"/>
        </p:nvSpPr>
        <p:spPr>
          <a:xfrm>
            <a:off x="0" y="0"/>
            <a:ext cx="5257800" cy="6858000"/>
          </a:xfrm>
          <a:prstGeom prst="rect">
            <a:avLst/>
          </a:prstGeom>
          <a:solidFill>
            <a:srgbClr val="7C348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 Placeholder 2">
            <a:extLst>
              <a:ext uri="{FF2B5EF4-FFF2-40B4-BE49-F238E27FC236}">
                <a16:creationId xmlns:a16="http://schemas.microsoft.com/office/drawing/2014/main" id="{96630FD6-27D4-234D-BE4F-7ADBD753DD24}"/>
              </a:ext>
            </a:extLst>
          </p:cNvPr>
          <p:cNvSpPr>
            <a:spLocks noGrp="1"/>
          </p:cNvSpPr>
          <p:nvPr>
            <p:ph type="body" sz="quarter" idx="10" hasCustomPrompt="1"/>
          </p:nvPr>
        </p:nvSpPr>
        <p:spPr>
          <a:xfrm>
            <a:off x="1016000" y="1971675"/>
            <a:ext cx="3352800" cy="2143125"/>
          </a:xfrm>
          <a:prstGeom prst="rect">
            <a:avLst/>
          </a:prstGeom>
        </p:spPr>
        <p:txBody>
          <a:bodyPr/>
          <a:lstStyle>
            <a:lvl1pPr marL="0" indent="0">
              <a:buNone/>
              <a:defRPr sz="4400" b="1">
                <a:solidFill>
                  <a:schemeClr val="bg1"/>
                </a:solidFill>
              </a:defRPr>
            </a:lvl1pPr>
          </a:lstStyle>
          <a:p>
            <a:pPr lvl="0"/>
            <a:r>
              <a:rPr lang="en-GB" dirty="0"/>
              <a:t>Enter title text</a:t>
            </a:r>
          </a:p>
        </p:txBody>
      </p:sp>
      <p:pic>
        <p:nvPicPr>
          <p:cNvPr id="5" name="Picture 4">
            <a:extLst>
              <a:ext uri="{FF2B5EF4-FFF2-40B4-BE49-F238E27FC236}">
                <a16:creationId xmlns:a16="http://schemas.microsoft.com/office/drawing/2014/main" id="{4B7BF6C9-38C4-8BF1-BBDB-99AD2209C277}"/>
              </a:ext>
            </a:extLst>
          </p:cNvPr>
          <p:cNvPicPr>
            <a:picLocks noChangeAspect="1"/>
          </p:cNvPicPr>
          <p:nvPr userDrawn="1"/>
        </p:nvPicPr>
        <p:blipFill>
          <a:blip r:embed="rId2"/>
          <a:stretch>
            <a:fillRect/>
          </a:stretch>
        </p:blipFill>
        <p:spPr>
          <a:xfrm>
            <a:off x="5257800" y="-1590675"/>
            <a:ext cx="6934200" cy="10401300"/>
          </a:xfrm>
          <a:prstGeom prst="rect">
            <a:avLst/>
          </a:prstGeom>
        </p:spPr>
      </p:pic>
    </p:spTree>
    <p:extLst>
      <p:ext uri="{BB962C8B-B14F-4D97-AF65-F5344CB8AC3E}">
        <p14:creationId xmlns:p14="http://schemas.microsoft.com/office/powerpoint/2010/main" val="2885737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5_Vertical Title and Tex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F0CDB30-9BAE-82F6-F373-98798774A837}"/>
              </a:ext>
            </a:extLst>
          </p:cNvPr>
          <p:cNvSpPr/>
          <p:nvPr userDrawn="1"/>
        </p:nvSpPr>
        <p:spPr>
          <a:xfrm>
            <a:off x="0" y="0"/>
            <a:ext cx="5257800" cy="6858000"/>
          </a:xfrm>
          <a:prstGeom prst="rect">
            <a:avLst/>
          </a:prstGeom>
          <a:solidFill>
            <a:srgbClr val="7C348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 Placeholder 2">
            <a:extLst>
              <a:ext uri="{FF2B5EF4-FFF2-40B4-BE49-F238E27FC236}">
                <a16:creationId xmlns:a16="http://schemas.microsoft.com/office/drawing/2014/main" id="{96630FD6-27D4-234D-BE4F-7ADBD753DD24}"/>
              </a:ext>
            </a:extLst>
          </p:cNvPr>
          <p:cNvSpPr>
            <a:spLocks noGrp="1"/>
          </p:cNvSpPr>
          <p:nvPr>
            <p:ph type="body" sz="quarter" idx="10" hasCustomPrompt="1"/>
          </p:nvPr>
        </p:nvSpPr>
        <p:spPr>
          <a:xfrm>
            <a:off x="1016000" y="1971675"/>
            <a:ext cx="3352800" cy="2143125"/>
          </a:xfrm>
          <a:prstGeom prst="rect">
            <a:avLst/>
          </a:prstGeom>
        </p:spPr>
        <p:txBody>
          <a:bodyPr/>
          <a:lstStyle>
            <a:lvl1pPr marL="0" indent="0">
              <a:buNone/>
              <a:defRPr sz="4400" b="1">
                <a:solidFill>
                  <a:schemeClr val="bg1"/>
                </a:solidFill>
              </a:defRPr>
            </a:lvl1pPr>
          </a:lstStyle>
          <a:p>
            <a:pPr lvl="0"/>
            <a:r>
              <a:rPr lang="en-GB" dirty="0"/>
              <a:t>Enter title text</a:t>
            </a:r>
          </a:p>
        </p:txBody>
      </p:sp>
      <p:pic>
        <p:nvPicPr>
          <p:cNvPr id="4" name="Picture 3">
            <a:extLst>
              <a:ext uri="{FF2B5EF4-FFF2-40B4-BE49-F238E27FC236}">
                <a16:creationId xmlns:a16="http://schemas.microsoft.com/office/drawing/2014/main" id="{79C31478-DA6F-4518-01BD-B858E6999278}"/>
              </a:ext>
            </a:extLst>
          </p:cNvPr>
          <p:cNvPicPr>
            <a:picLocks noChangeAspect="1"/>
          </p:cNvPicPr>
          <p:nvPr userDrawn="1"/>
        </p:nvPicPr>
        <p:blipFill>
          <a:blip r:embed="rId2"/>
          <a:stretch>
            <a:fillRect/>
          </a:stretch>
        </p:blipFill>
        <p:spPr>
          <a:xfrm>
            <a:off x="5257800" y="-834188"/>
            <a:ext cx="6934200" cy="10401300"/>
          </a:xfrm>
          <a:prstGeom prst="rect">
            <a:avLst/>
          </a:prstGeom>
        </p:spPr>
      </p:pic>
    </p:spTree>
    <p:extLst>
      <p:ext uri="{BB962C8B-B14F-4D97-AF65-F5344CB8AC3E}">
        <p14:creationId xmlns:p14="http://schemas.microsoft.com/office/powerpoint/2010/main" val="398534188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_Vertical Title and Tex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F0CDB30-9BAE-82F6-F373-98798774A837}"/>
              </a:ext>
            </a:extLst>
          </p:cNvPr>
          <p:cNvSpPr/>
          <p:nvPr userDrawn="1"/>
        </p:nvSpPr>
        <p:spPr>
          <a:xfrm>
            <a:off x="0" y="0"/>
            <a:ext cx="5257800" cy="6858000"/>
          </a:xfrm>
          <a:prstGeom prst="rect">
            <a:avLst/>
          </a:prstGeom>
          <a:solidFill>
            <a:srgbClr val="7C348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 Placeholder 2">
            <a:extLst>
              <a:ext uri="{FF2B5EF4-FFF2-40B4-BE49-F238E27FC236}">
                <a16:creationId xmlns:a16="http://schemas.microsoft.com/office/drawing/2014/main" id="{96630FD6-27D4-234D-BE4F-7ADBD753DD24}"/>
              </a:ext>
            </a:extLst>
          </p:cNvPr>
          <p:cNvSpPr>
            <a:spLocks noGrp="1"/>
          </p:cNvSpPr>
          <p:nvPr>
            <p:ph type="body" sz="quarter" idx="10" hasCustomPrompt="1"/>
          </p:nvPr>
        </p:nvSpPr>
        <p:spPr>
          <a:xfrm>
            <a:off x="1016000" y="1971675"/>
            <a:ext cx="3352800" cy="2143125"/>
          </a:xfrm>
          <a:prstGeom prst="rect">
            <a:avLst/>
          </a:prstGeom>
        </p:spPr>
        <p:txBody>
          <a:bodyPr/>
          <a:lstStyle>
            <a:lvl1pPr marL="0" indent="0">
              <a:buNone/>
              <a:defRPr sz="4400" b="1">
                <a:solidFill>
                  <a:schemeClr val="bg1"/>
                </a:solidFill>
              </a:defRPr>
            </a:lvl1pPr>
          </a:lstStyle>
          <a:p>
            <a:pPr lvl="0"/>
            <a:r>
              <a:rPr lang="en-GB" dirty="0"/>
              <a:t>Enter title text</a:t>
            </a:r>
          </a:p>
        </p:txBody>
      </p:sp>
      <p:pic>
        <p:nvPicPr>
          <p:cNvPr id="4" name="Picture 3">
            <a:extLst>
              <a:ext uri="{FF2B5EF4-FFF2-40B4-BE49-F238E27FC236}">
                <a16:creationId xmlns:a16="http://schemas.microsoft.com/office/drawing/2014/main" id="{7FCC7A84-DB9E-D37D-E7C8-1D37D99679C4}"/>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9116" b="24977"/>
          <a:stretch/>
        </p:blipFill>
        <p:spPr bwMode="auto">
          <a:xfrm>
            <a:off x="5257800" y="0"/>
            <a:ext cx="6934200" cy="6858000"/>
          </a:xfrm>
          <a:prstGeom prst="rect">
            <a:avLst/>
          </a:prstGeom>
          <a:noFill/>
          <a:ln>
            <a:noFill/>
          </a:ln>
        </p:spPr>
      </p:pic>
    </p:spTree>
    <p:extLst>
      <p:ext uri="{BB962C8B-B14F-4D97-AF65-F5344CB8AC3E}">
        <p14:creationId xmlns:p14="http://schemas.microsoft.com/office/powerpoint/2010/main" val="117822959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Vertical Title and Tex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F0CDB30-9BAE-82F6-F373-98798774A837}"/>
              </a:ext>
            </a:extLst>
          </p:cNvPr>
          <p:cNvSpPr/>
          <p:nvPr userDrawn="1"/>
        </p:nvSpPr>
        <p:spPr>
          <a:xfrm>
            <a:off x="0" y="0"/>
            <a:ext cx="5257800" cy="6858000"/>
          </a:xfrm>
          <a:prstGeom prst="rect">
            <a:avLst/>
          </a:prstGeom>
          <a:solidFill>
            <a:srgbClr val="7C348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 Placeholder 2">
            <a:extLst>
              <a:ext uri="{FF2B5EF4-FFF2-40B4-BE49-F238E27FC236}">
                <a16:creationId xmlns:a16="http://schemas.microsoft.com/office/drawing/2014/main" id="{96630FD6-27D4-234D-BE4F-7ADBD753DD24}"/>
              </a:ext>
            </a:extLst>
          </p:cNvPr>
          <p:cNvSpPr>
            <a:spLocks noGrp="1"/>
          </p:cNvSpPr>
          <p:nvPr>
            <p:ph type="body" sz="quarter" idx="10" hasCustomPrompt="1"/>
          </p:nvPr>
        </p:nvSpPr>
        <p:spPr>
          <a:xfrm>
            <a:off x="1016000" y="1971675"/>
            <a:ext cx="3352800" cy="2143125"/>
          </a:xfrm>
          <a:prstGeom prst="rect">
            <a:avLst/>
          </a:prstGeom>
        </p:spPr>
        <p:txBody>
          <a:bodyPr/>
          <a:lstStyle>
            <a:lvl1pPr marL="0" indent="0">
              <a:buNone/>
              <a:defRPr sz="4400" b="1">
                <a:solidFill>
                  <a:schemeClr val="bg1"/>
                </a:solidFill>
              </a:defRPr>
            </a:lvl1pPr>
          </a:lstStyle>
          <a:p>
            <a:pPr lvl="0"/>
            <a:r>
              <a:rPr lang="en-GB" dirty="0"/>
              <a:t>Enter title text</a:t>
            </a:r>
          </a:p>
        </p:txBody>
      </p:sp>
    </p:spTree>
    <p:extLst>
      <p:ext uri="{BB962C8B-B14F-4D97-AF65-F5344CB8AC3E}">
        <p14:creationId xmlns:p14="http://schemas.microsoft.com/office/powerpoint/2010/main" val="3268726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6C5E66C-3024-F9BA-BF12-398A320D193F}"/>
              </a:ext>
            </a:extLst>
          </p:cNvPr>
          <p:cNvSpPr/>
          <p:nvPr userDrawn="1"/>
        </p:nvSpPr>
        <p:spPr>
          <a:xfrm>
            <a:off x="11293870" y="0"/>
            <a:ext cx="898130" cy="6858000"/>
          </a:xfrm>
          <a:prstGeom prst="rect">
            <a:avLst/>
          </a:prstGeom>
          <a:solidFill>
            <a:srgbClr val="7C348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 Placeholder 2">
            <a:extLst>
              <a:ext uri="{FF2B5EF4-FFF2-40B4-BE49-F238E27FC236}">
                <a16:creationId xmlns:a16="http://schemas.microsoft.com/office/drawing/2014/main" id="{4787ED3E-8FEE-1893-BC9B-B0FF862D4FA4}"/>
              </a:ext>
            </a:extLst>
          </p:cNvPr>
          <p:cNvSpPr>
            <a:spLocks noGrp="1"/>
          </p:cNvSpPr>
          <p:nvPr>
            <p:ph type="body" sz="quarter" idx="10" hasCustomPrompt="1"/>
          </p:nvPr>
        </p:nvSpPr>
        <p:spPr>
          <a:xfrm rot="16200000">
            <a:off x="9863652" y="4124959"/>
            <a:ext cx="3758565" cy="507683"/>
          </a:xfrm>
          <a:prstGeom prst="rect">
            <a:avLst/>
          </a:prstGeom>
        </p:spPr>
        <p:txBody>
          <a:bodyPr/>
          <a:lstStyle>
            <a:lvl1pPr marL="0" indent="0">
              <a:buNone/>
              <a:defRPr b="1">
                <a:solidFill>
                  <a:schemeClr val="bg1"/>
                </a:solidFill>
              </a:defRPr>
            </a:lvl1pPr>
            <a:lvl2pPr marL="457200" indent="0">
              <a:buNone/>
              <a:defRPr/>
            </a:lvl2pPr>
          </a:lstStyle>
          <a:p>
            <a:pPr lvl="0"/>
            <a:r>
              <a:rPr lang="en-US" dirty="0"/>
              <a:t>Add text</a:t>
            </a:r>
          </a:p>
        </p:txBody>
      </p:sp>
      <p:sp>
        <p:nvSpPr>
          <p:cNvPr id="5" name="Text Placeholder 4">
            <a:extLst>
              <a:ext uri="{FF2B5EF4-FFF2-40B4-BE49-F238E27FC236}">
                <a16:creationId xmlns:a16="http://schemas.microsoft.com/office/drawing/2014/main" id="{E80306C7-9A72-15A4-E857-C9F641A4C495}"/>
              </a:ext>
            </a:extLst>
          </p:cNvPr>
          <p:cNvSpPr>
            <a:spLocks noGrp="1"/>
          </p:cNvSpPr>
          <p:nvPr>
            <p:ph type="body" sz="quarter" idx="11" hasCustomPrompt="1"/>
          </p:nvPr>
        </p:nvSpPr>
        <p:spPr>
          <a:xfrm>
            <a:off x="1096963" y="1189039"/>
            <a:ext cx="8107362" cy="563562"/>
          </a:xfrm>
          <a:prstGeom prst="rect">
            <a:avLst/>
          </a:prstGeom>
        </p:spPr>
        <p:txBody>
          <a:bodyPr/>
          <a:lstStyle>
            <a:lvl1pPr marL="0" indent="0">
              <a:buNone/>
              <a:defRPr sz="3600" b="1">
                <a:solidFill>
                  <a:srgbClr val="7C348B"/>
                </a:solidFill>
              </a:defRPr>
            </a:lvl1pPr>
          </a:lstStyle>
          <a:p>
            <a:pPr lvl="0"/>
            <a:r>
              <a:rPr lang="en-US" dirty="0"/>
              <a:t>Our divisions</a:t>
            </a:r>
          </a:p>
        </p:txBody>
      </p:sp>
      <p:graphicFrame>
        <p:nvGraphicFramePr>
          <p:cNvPr id="2" name="Table 4">
            <a:extLst>
              <a:ext uri="{FF2B5EF4-FFF2-40B4-BE49-F238E27FC236}">
                <a16:creationId xmlns:a16="http://schemas.microsoft.com/office/drawing/2014/main" id="{F7815AAB-3DFB-8482-B91D-B4526394B8D9}"/>
              </a:ext>
            </a:extLst>
          </p:cNvPr>
          <p:cNvGraphicFramePr>
            <a:graphicFrameLocks noGrp="1"/>
          </p:cNvGraphicFramePr>
          <p:nvPr userDrawn="1">
            <p:extLst>
              <p:ext uri="{D42A27DB-BD31-4B8C-83A1-F6EECF244321}">
                <p14:modId xmlns:p14="http://schemas.microsoft.com/office/powerpoint/2010/main" val="949246758"/>
              </p:ext>
            </p:extLst>
          </p:nvPr>
        </p:nvGraphicFramePr>
        <p:xfrm>
          <a:off x="619457" y="1990725"/>
          <a:ext cx="10268504" cy="4358640"/>
        </p:xfrm>
        <a:graphic>
          <a:graphicData uri="http://schemas.openxmlformats.org/drawingml/2006/table">
            <a:tbl>
              <a:tblPr firstRow="1" bandRow="1">
                <a:tableStyleId>{5C22544A-7EE6-4342-B048-85BDC9FD1C3A}</a:tableStyleId>
              </a:tblPr>
              <a:tblGrid>
                <a:gridCol w="2567126">
                  <a:extLst>
                    <a:ext uri="{9D8B030D-6E8A-4147-A177-3AD203B41FA5}">
                      <a16:colId xmlns:a16="http://schemas.microsoft.com/office/drawing/2014/main" val="3158073111"/>
                    </a:ext>
                  </a:extLst>
                </a:gridCol>
                <a:gridCol w="2567126">
                  <a:extLst>
                    <a:ext uri="{9D8B030D-6E8A-4147-A177-3AD203B41FA5}">
                      <a16:colId xmlns:a16="http://schemas.microsoft.com/office/drawing/2014/main" val="4078357838"/>
                    </a:ext>
                  </a:extLst>
                </a:gridCol>
                <a:gridCol w="2567126">
                  <a:extLst>
                    <a:ext uri="{9D8B030D-6E8A-4147-A177-3AD203B41FA5}">
                      <a16:colId xmlns:a16="http://schemas.microsoft.com/office/drawing/2014/main" val="3908531934"/>
                    </a:ext>
                  </a:extLst>
                </a:gridCol>
                <a:gridCol w="2567126">
                  <a:extLst>
                    <a:ext uri="{9D8B030D-6E8A-4147-A177-3AD203B41FA5}">
                      <a16:colId xmlns:a16="http://schemas.microsoft.com/office/drawing/2014/main" val="2158753036"/>
                    </a:ext>
                  </a:extLst>
                </a:gridCol>
              </a:tblGrid>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dirty="0"/>
                        <a:t>Population Health</a:t>
                      </a:r>
                    </a:p>
                  </a:txBody>
                  <a:tcPr anchor="ctr">
                    <a:solidFill>
                      <a:srgbClr val="78328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dirty="0"/>
                        <a:t>Health Protection</a:t>
                      </a:r>
                    </a:p>
                  </a:txBody>
                  <a:tcPr anchor="ctr">
                    <a:solidFill>
                      <a:srgbClr val="62296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dirty="0"/>
                        <a:t>Health Care </a:t>
                      </a:r>
                      <a:br>
                        <a:rPr lang="en-GB" sz="2000" dirty="0"/>
                      </a:br>
                      <a:r>
                        <a:rPr lang="en-GB" sz="2000" dirty="0"/>
                        <a:t>Public Health</a:t>
                      </a:r>
                    </a:p>
                  </a:txBody>
                  <a:tcPr anchor="ctr">
                    <a:solidFill>
                      <a:srgbClr val="78328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dirty="0"/>
                        <a:t>Business &amp; Administration </a:t>
                      </a:r>
                    </a:p>
                  </a:txBody>
                  <a:tcPr anchor="ctr">
                    <a:solidFill>
                      <a:srgbClr val="62296D"/>
                    </a:solidFill>
                  </a:tcPr>
                </a:tc>
                <a:extLst>
                  <a:ext uri="{0D108BD9-81ED-4DB2-BD59-A6C34878D82A}">
                    <a16:rowId xmlns:a16="http://schemas.microsoft.com/office/drawing/2014/main" val="823983117"/>
                  </a:ext>
                </a:extLst>
              </a:tr>
              <a:tr h="370840">
                <a:tc>
                  <a:txBody>
                    <a:bodyPr/>
                    <a:lstStyle/>
                    <a:p>
                      <a:pPr marL="285750" indent="-285750">
                        <a:buFont typeface="Wingdings" panose="05000000000000000000" pitchFamily="2" charset="2"/>
                        <a:buChar char="§"/>
                      </a:pPr>
                      <a:r>
                        <a:rPr lang="en-GB" sz="1800" dirty="0"/>
                        <a:t>Partnership and Place teams focus on inequalities and improving population health</a:t>
                      </a:r>
                    </a:p>
                    <a:p>
                      <a:pPr marL="285750" indent="-285750">
                        <a:buFont typeface="Wingdings" panose="05000000000000000000" pitchFamily="2" charset="2"/>
                        <a:buChar char="§"/>
                      </a:pPr>
                      <a:r>
                        <a:rPr lang="en-GB" sz="1800" dirty="0"/>
                        <a:t>Public Health Intelligence Team</a:t>
                      </a:r>
                    </a:p>
                    <a:p>
                      <a:pPr marL="285750" indent="-285750">
                        <a:buFont typeface="Wingdings" panose="05000000000000000000" pitchFamily="2" charset="2"/>
                        <a:buChar char="§"/>
                      </a:pPr>
                      <a:r>
                        <a:rPr lang="en-GB" sz="1800" dirty="0"/>
                        <a:t>Maternal and Children’s health</a:t>
                      </a:r>
                    </a:p>
                    <a:p>
                      <a:pPr marL="285750" indent="-285750">
                        <a:buFont typeface="Wingdings" panose="05000000000000000000" pitchFamily="2" charset="2"/>
                        <a:buChar char="§"/>
                      </a:pPr>
                      <a:r>
                        <a:rPr lang="en-GB" sz="1800" dirty="0"/>
                        <a:t>Sexual Health Improvement team</a:t>
                      </a:r>
                    </a:p>
                    <a:p>
                      <a:pPr marL="285750" indent="-285750">
                        <a:buFont typeface="Wingdings" panose="05000000000000000000" pitchFamily="2" charset="2"/>
                        <a:buChar char="§"/>
                      </a:pPr>
                      <a:r>
                        <a:rPr lang="en-GB" sz="1800" dirty="0"/>
                        <a:t>Tobacco Control team</a:t>
                      </a:r>
                      <a:endParaRPr lang="en-GB" dirty="0"/>
                    </a:p>
                  </a:txBody>
                  <a:tcPr>
                    <a:solidFill>
                      <a:srgbClr val="7C348B">
                        <a:alpha val="18039"/>
                      </a:srgbClr>
                    </a:solidFill>
                  </a:tcPr>
                </a:tc>
                <a:tc>
                  <a:txBody>
                    <a:bodyPr/>
                    <a:lstStyle/>
                    <a:p>
                      <a:pPr marL="285750" indent="-285750">
                        <a:buFont typeface="Wingdings" panose="05000000000000000000" pitchFamily="2" charset="2"/>
                        <a:buChar char="§"/>
                      </a:pPr>
                      <a:r>
                        <a:rPr lang="en-GB" sz="1800" dirty="0"/>
                        <a:t>Protect the local population from communicable and infectious diseases and environmental hazards. </a:t>
                      </a:r>
                    </a:p>
                    <a:p>
                      <a:pPr marL="285750" indent="-285750">
                        <a:buFont typeface="Wingdings" panose="05000000000000000000" pitchFamily="2" charset="2"/>
                        <a:buChar char="§"/>
                      </a:pPr>
                      <a:r>
                        <a:rPr lang="en-GB" sz="1800" dirty="0"/>
                        <a:t>Provides specialist advice and operational support to NHS Lothian, local authorities and other agencies.</a:t>
                      </a:r>
                    </a:p>
                    <a:p>
                      <a:endParaRPr lang="en-GB" dirty="0"/>
                    </a:p>
                  </a:txBody>
                  <a:tcPr>
                    <a:solidFill>
                      <a:srgbClr val="7C348B">
                        <a:alpha val="18039"/>
                      </a:srgbClr>
                    </a:solidFill>
                  </a:tcPr>
                </a:tc>
                <a:tc>
                  <a:txBody>
                    <a:bodyPr/>
                    <a:lstStyle/>
                    <a:p>
                      <a:pPr marL="285750" indent="-285750">
                        <a:buFont typeface="Wingdings" panose="05000000000000000000" pitchFamily="2" charset="2"/>
                        <a:buChar char="§"/>
                      </a:pPr>
                      <a:r>
                        <a:rPr lang="en-GB" sz="1800" dirty="0"/>
                        <a:t>Provide oversight across the six National Screening Programmes </a:t>
                      </a:r>
                    </a:p>
                    <a:p>
                      <a:pPr marL="285750" indent="-285750">
                        <a:buFont typeface="Wingdings" panose="05000000000000000000" pitchFamily="2" charset="2"/>
                        <a:buChar char="§"/>
                      </a:pPr>
                      <a:r>
                        <a:rPr lang="en-GB" sz="1800" dirty="0"/>
                        <a:t>Dental Public Health</a:t>
                      </a:r>
                    </a:p>
                    <a:p>
                      <a:pPr marL="285750" indent="-285750">
                        <a:buFont typeface="Wingdings" panose="05000000000000000000" pitchFamily="2" charset="2"/>
                        <a:buChar char="§"/>
                      </a:pPr>
                      <a:r>
                        <a:rPr lang="en-GB" sz="1800" dirty="0"/>
                        <a:t>Immunisation Programmes </a:t>
                      </a:r>
                    </a:p>
                    <a:p>
                      <a:pPr marL="285750" indent="-285750">
                        <a:buFont typeface="Wingdings" panose="05000000000000000000" pitchFamily="2" charset="2"/>
                        <a:buChar char="§"/>
                      </a:pPr>
                      <a:r>
                        <a:rPr lang="en-GB" sz="1800" dirty="0"/>
                        <a:t>Pharmaceutical public health</a:t>
                      </a:r>
                    </a:p>
                  </a:txBody>
                  <a:tcPr>
                    <a:solidFill>
                      <a:srgbClr val="7C348B">
                        <a:alpha val="18039"/>
                      </a:srgbClr>
                    </a:solidFill>
                  </a:tcPr>
                </a:tc>
                <a:tc>
                  <a:txBody>
                    <a:bodyPr/>
                    <a:lstStyle/>
                    <a:p>
                      <a:pPr marL="285750" indent="-285750">
                        <a:buFont typeface="Wingdings" panose="05000000000000000000" pitchFamily="2" charset="2"/>
                        <a:buChar char="§"/>
                      </a:pPr>
                      <a:r>
                        <a:rPr lang="en-GB" sz="1800" dirty="0"/>
                        <a:t>Provide administrative and clerical support.</a:t>
                      </a:r>
                    </a:p>
                    <a:p>
                      <a:pPr marL="285750" indent="-285750">
                        <a:buFont typeface="Wingdings" panose="05000000000000000000" pitchFamily="2" charset="2"/>
                        <a:buChar char="§"/>
                      </a:pPr>
                      <a:r>
                        <a:rPr lang="en-GB" sz="1800" kern="1200" dirty="0">
                          <a:solidFill>
                            <a:schemeClr val="tx1"/>
                          </a:solidFill>
                          <a:latin typeface="+mn-lt"/>
                          <a:ea typeface="+mn-ea"/>
                          <a:cs typeface="+mn-cs"/>
                        </a:rPr>
                        <a:t>Departmental Governance role re: processes and procedures</a:t>
                      </a:r>
                    </a:p>
                    <a:p>
                      <a:pPr marL="285750" indent="-285750">
                        <a:buFont typeface="Wingdings" panose="05000000000000000000" pitchFamily="2" charset="2"/>
                        <a:buChar char="§"/>
                      </a:pPr>
                      <a:r>
                        <a:rPr lang="en-GB" sz="1800" kern="1200" dirty="0">
                          <a:solidFill>
                            <a:schemeClr val="tx1"/>
                          </a:solidFill>
                          <a:latin typeface="+mn-lt"/>
                          <a:ea typeface="+mn-ea"/>
                          <a:cs typeface="+mn-cs"/>
                        </a:rPr>
                        <a:t>Monitor and track workforce perfo</a:t>
                      </a:r>
                      <a:r>
                        <a:rPr lang="en-GB" sz="1800" dirty="0"/>
                        <a:t>rmance.</a:t>
                      </a:r>
                    </a:p>
                    <a:p>
                      <a:endParaRPr lang="en-GB" dirty="0"/>
                    </a:p>
                  </a:txBody>
                  <a:tcPr>
                    <a:solidFill>
                      <a:srgbClr val="7C348B">
                        <a:alpha val="18039"/>
                      </a:srgbClr>
                    </a:solidFill>
                  </a:tcPr>
                </a:tc>
                <a:extLst>
                  <a:ext uri="{0D108BD9-81ED-4DB2-BD59-A6C34878D82A}">
                    <a16:rowId xmlns:a16="http://schemas.microsoft.com/office/drawing/2014/main" val="2004462845"/>
                  </a:ext>
                </a:extLst>
              </a:tr>
            </a:tbl>
          </a:graphicData>
        </a:graphic>
      </p:graphicFrame>
    </p:spTree>
    <p:extLst>
      <p:ext uri="{BB962C8B-B14F-4D97-AF65-F5344CB8AC3E}">
        <p14:creationId xmlns:p14="http://schemas.microsoft.com/office/powerpoint/2010/main" val="11153900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6C5E66C-3024-F9BA-BF12-398A320D193F}"/>
              </a:ext>
            </a:extLst>
          </p:cNvPr>
          <p:cNvSpPr/>
          <p:nvPr userDrawn="1"/>
        </p:nvSpPr>
        <p:spPr>
          <a:xfrm>
            <a:off x="11293870" y="0"/>
            <a:ext cx="898130" cy="6858000"/>
          </a:xfrm>
          <a:prstGeom prst="rect">
            <a:avLst/>
          </a:prstGeom>
          <a:solidFill>
            <a:srgbClr val="7C348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 Placeholder 2">
            <a:extLst>
              <a:ext uri="{FF2B5EF4-FFF2-40B4-BE49-F238E27FC236}">
                <a16:creationId xmlns:a16="http://schemas.microsoft.com/office/drawing/2014/main" id="{4787ED3E-8FEE-1893-BC9B-B0FF862D4FA4}"/>
              </a:ext>
            </a:extLst>
          </p:cNvPr>
          <p:cNvSpPr>
            <a:spLocks noGrp="1"/>
          </p:cNvSpPr>
          <p:nvPr>
            <p:ph type="body" sz="quarter" idx="10" hasCustomPrompt="1"/>
          </p:nvPr>
        </p:nvSpPr>
        <p:spPr>
          <a:xfrm rot="16200000">
            <a:off x="9863652" y="4124959"/>
            <a:ext cx="3758565" cy="507683"/>
          </a:xfrm>
          <a:prstGeom prst="rect">
            <a:avLst/>
          </a:prstGeom>
        </p:spPr>
        <p:txBody>
          <a:bodyPr/>
          <a:lstStyle>
            <a:lvl1pPr marL="0" indent="0">
              <a:buNone/>
              <a:defRPr b="1">
                <a:solidFill>
                  <a:schemeClr val="bg1"/>
                </a:solidFill>
              </a:defRPr>
            </a:lvl1pPr>
            <a:lvl2pPr marL="457200" indent="0">
              <a:buNone/>
              <a:defRPr/>
            </a:lvl2pPr>
          </a:lstStyle>
          <a:p>
            <a:pPr lvl="0"/>
            <a:r>
              <a:rPr lang="en-US" dirty="0"/>
              <a:t>Add text</a:t>
            </a:r>
          </a:p>
        </p:txBody>
      </p:sp>
      <p:sp>
        <p:nvSpPr>
          <p:cNvPr id="5" name="Text Placeholder 4">
            <a:extLst>
              <a:ext uri="{FF2B5EF4-FFF2-40B4-BE49-F238E27FC236}">
                <a16:creationId xmlns:a16="http://schemas.microsoft.com/office/drawing/2014/main" id="{E80306C7-9A72-15A4-E857-C9F641A4C495}"/>
              </a:ext>
            </a:extLst>
          </p:cNvPr>
          <p:cNvSpPr>
            <a:spLocks noGrp="1"/>
          </p:cNvSpPr>
          <p:nvPr>
            <p:ph type="body" sz="quarter" idx="11" hasCustomPrompt="1"/>
          </p:nvPr>
        </p:nvSpPr>
        <p:spPr>
          <a:xfrm>
            <a:off x="1096963" y="1189039"/>
            <a:ext cx="8107362" cy="563562"/>
          </a:xfrm>
          <a:prstGeom prst="rect">
            <a:avLst/>
          </a:prstGeom>
        </p:spPr>
        <p:txBody>
          <a:bodyPr/>
          <a:lstStyle>
            <a:lvl1pPr marL="0" indent="0">
              <a:buNone/>
              <a:defRPr sz="3600" b="1">
                <a:solidFill>
                  <a:srgbClr val="7C348B"/>
                </a:solidFill>
              </a:defRPr>
            </a:lvl1pPr>
          </a:lstStyle>
          <a:p>
            <a:pPr lvl="0"/>
            <a:r>
              <a:rPr lang="en-US" dirty="0"/>
              <a:t>Enter text</a:t>
            </a:r>
          </a:p>
        </p:txBody>
      </p:sp>
      <p:graphicFrame>
        <p:nvGraphicFramePr>
          <p:cNvPr id="2" name="Table 4">
            <a:extLst>
              <a:ext uri="{FF2B5EF4-FFF2-40B4-BE49-F238E27FC236}">
                <a16:creationId xmlns:a16="http://schemas.microsoft.com/office/drawing/2014/main" id="{F7815AAB-3DFB-8482-B91D-B4526394B8D9}"/>
              </a:ext>
            </a:extLst>
          </p:cNvPr>
          <p:cNvGraphicFramePr>
            <a:graphicFrameLocks noGrp="1"/>
          </p:cNvGraphicFramePr>
          <p:nvPr userDrawn="1">
            <p:extLst>
              <p:ext uri="{D42A27DB-BD31-4B8C-83A1-F6EECF244321}">
                <p14:modId xmlns:p14="http://schemas.microsoft.com/office/powerpoint/2010/main" val="1641874371"/>
              </p:ext>
            </p:extLst>
          </p:nvPr>
        </p:nvGraphicFramePr>
        <p:xfrm>
          <a:off x="619457" y="1990725"/>
          <a:ext cx="10268504" cy="4084320"/>
        </p:xfrm>
        <a:graphic>
          <a:graphicData uri="http://schemas.openxmlformats.org/drawingml/2006/table">
            <a:tbl>
              <a:tblPr firstRow="1" bandRow="1">
                <a:tableStyleId>{5C22544A-7EE6-4342-B048-85BDC9FD1C3A}</a:tableStyleId>
              </a:tblPr>
              <a:tblGrid>
                <a:gridCol w="2567126">
                  <a:extLst>
                    <a:ext uri="{9D8B030D-6E8A-4147-A177-3AD203B41FA5}">
                      <a16:colId xmlns:a16="http://schemas.microsoft.com/office/drawing/2014/main" val="3158073111"/>
                    </a:ext>
                  </a:extLst>
                </a:gridCol>
                <a:gridCol w="2567126">
                  <a:extLst>
                    <a:ext uri="{9D8B030D-6E8A-4147-A177-3AD203B41FA5}">
                      <a16:colId xmlns:a16="http://schemas.microsoft.com/office/drawing/2014/main" val="4078357838"/>
                    </a:ext>
                  </a:extLst>
                </a:gridCol>
                <a:gridCol w="2567126">
                  <a:extLst>
                    <a:ext uri="{9D8B030D-6E8A-4147-A177-3AD203B41FA5}">
                      <a16:colId xmlns:a16="http://schemas.microsoft.com/office/drawing/2014/main" val="3908531934"/>
                    </a:ext>
                  </a:extLst>
                </a:gridCol>
                <a:gridCol w="2567126">
                  <a:extLst>
                    <a:ext uri="{9D8B030D-6E8A-4147-A177-3AD203B41FA5}">
                      <a16:colId xmlns:a16="http://schemas.microsoft.com/office/drawing/2014/main" val="2158753036"/>
                    </a:ext>
                  </a:extLst>
                </a:gridCol>
              </a:tblGrid>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0" dirty="0"/>
                    </a:p>
                  </a:txBody>
                  <a:tcPr anchor="ctr">
                    <a:solidFill>
                      <a:srgbClr val="78328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0" dirty="0"/>
                    </a:p>
                  </a:txBody>
                  <a:tcPr anchor="ctr">
                    <a:solidFill>
                      <a:srgbClr val="62296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0" dirty="0"/>
                    </a:p>
                  </a:txBody>
                  <a:tcPr anchor="ctr">
                    <a:solidFill>
                      <a:srgbClr val="78328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0" dirty="0"/>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0" dirty="0"/>
                    </a:p>
                  </a:txBody>
                  <a:tcPr anchor="ctr">
                    <a:solidFill>
                      <a:srgbClr val="62296D"/>
                    </a:solidFill>
                  </a:tcPr>
                </a:tc>
                <a:extLst>
                  <a:ext uri="{0D108BD9-81ED-4DB2-BD59-A6C34878D82A}">
                    <a16:rowId xmlns:a16="http://schemas.microsoft.com/office/drawing/2014/main" val="823983117"/>
                  </a:ext>
                </a:extLst>
              </a:tr>
              <a:tr h="370840">
                <a:tc>
                  <a:txBody>
                    <a:bodyPr/>
                    <a:lstStyle/>
                    <a:p>
                      <a:pPr marL="285750" indent="-285750">
                        <a:buFont typeface="Wingdings" panose="05000000000000000000" pitchFamily="2" charset="2"/>
                        <a:buChar char="§"/>
                      </a:pPr>
                      <a:endParaRPr lang="en-GB" dirty="0"/>
                    </a:p>
                  </a:txBody>
                  <a:tcPr>
                    <a:solidFill>
                      <a:srgbClr val="7C348B">
                        <a:alpha val="18039"/>
                      </a:srgbClr>
                    </a:solidFill>
                  </a:tcPr>
                </a:tc>
                <a:tc>
                  <a:txBody>
                    <a:bodyPr/>
                    <a:lstStyle/>
                    <a:p>
                      <a:endParaRPr lang="en-GB" dirty="0"/>
                    </a:p>
                  </a:txBody>
                  <a:tcPr>
                    <a:solidFill>
                      <a:srgbClr val="7C348B">
                        <a:alpha val="18039"/>
                      </a:srgbClr>
                    </a:solidFill>
                  </a:tcPr>
                </a:tc>
                <a:tc>
                  <a:txBody>
                    <a:bodyPr/>
                    <a:lstStyle/>
                    <a:p>
                      <a:pPr marL="285750" indent="-285750">
                        <a:buFont typeface="Wingdings" panose="05000000000000000000" pitchFamily="2" charset="2"/>
                        <a:buChar char="§"/>
                      </a:pPr>
                      <a:endParaRPr lang="en-GB" sz="1800" dirty="0"/>
                    </a:p>
                  </a:txBody>
                  <a:tcPr>
                    <a:solidFill>
                      <a:srgbClr val="7C348B">
                        <a:alpha val="18039"/>
                      </a:srgbClr>
                    </a:solidFill>
                  </a:tcPr>
                </a:tc>
                <a:tc>
                  <a:txBody>
                    <a:bodyPr/>
                    <a:lstStyle/>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txBody>
                  <a:tcPr>
                    <a:solidFill>
                      <a:srgbClr val="7C348B">
                        <a:alpha val="18039"/>
                      </a:srgbClr>
                    </a:solidFill>
                  </a:tcPr>
                </a:tc>
                <a:extLst>
                  <a:ext uri="{0D108BD9-81ED-4DB2-BD59-A6C34878D82A}">
                    <a16:rowId xmlns:a16="http://schemas.microsoft.com/office/drawing/2014/main" val="2004462845"/>
                  </a:ext>
                </a:extLst>
              </a:tr>
            </a:tbl>
          </a:graphicData>
        </a:graphic>
      </p:graphicFrame>
      <p:sp>
        <p:nvSpPr>
          <p:cNvPr id="6" name="Text Placeholder 5">
            <a:extLst>
              <a:ext uri="{FF2B5EF4-FFF2-40B4-BE49-F238E27FC236}">
                <a16:creationId xmlns:a16="http://schemas.microsoft.com/office/drawing/2014/main" id="{6ACC5D7F-613B-CCB2-859F-37EC90EDAC18}"/>
              </a:ext>
            </a:extLst>
          </p:cNvPr>
          <p:cNvSpPr>
            <a:spLocks noGrp="1"/>
          </p:cNvSpPr>
          <p:nvPr>
            <p:ph type="body" sz="quarter" idx="12" hasCustomPrompt="1"/>
          </p:nvPr>
        </p:nvSpPr>
        <p:spPr>
          <a:xfrm>
            <a:off x="1096963" y="2171699"/>
            <a:ext cx="1571625" cy="327025"/>
          </a:xfrm>
          <a:prstGeom prst="rect">
            <a:avLst/>
          </a:prstGeom>
        </p:spPr>
        <p:txBody>
          <a:bodyPr/>
          <a:lstStyle>
            <a:lvl1pPr marL="0" indent="0">
              <a:buNone/>
              <a:defRPr>
                <a:solidFill>
                  <a:schemeClr val="bg1"/>
                </a:solidFill>
              </a:defRPr>
            </a:lvl1pPr>
          </a:lstStyle>
          <a:p>
            <a:pPr lvl="0"/>
            <a:r>
              <a:rPr lang="en-US" dirty="0"/>
              <a:t>Add text</a:t>
            </a:r>
            <a:endParaRPr lang="en-GB" dirty="0"/>
          </a:p>
        </p:txBody>
      </p:sp>
      <p:sp>
        <p:nvSpPr>
          <p:cNvPr id="7" name="Text Placeholder 5">
            <a:extLst>
              <a:ext uri="{FF2B5EF4-FFF2-40B4-BE49-F238E27FC236}">
                <a16:creationId xmlns:a16="http://schemas.microsoft.com/office/drawing/2014/main" id="{05C32199-481F-7B92-7C7F-5F1B1335B452}"/>
              </a:ext>
            </a:extLst>
          </p:cNvPr>
          <p:cNvSpPr>
            <a:spLocks noGrp="1"/>
          </p:cNvSpPr>
          <p:nvPr>
            <p:ph type="body" sz="quarter" idx="13" hasCustomPrompt="1"/>
          </p:nvPr>
        </p:nvSpPr>
        <p:spPr>
          <a:xfrm>
            <a:off x="3697288" y="2171698"/>
            <a:ext cx="1571625" cy="327025"/>
          </a:xfrm>
          <a:prstGeom prst="rect">
            <a:avLst/>
          </a:prstGeom>
        </p:spPr>
        <p:txBody>
          <a:bodyPr/>
          <a:lstStyle>
            <a:lvl1pPr marL="0" indent="0">
              <a:buNone/>
              <a:defRPr>
                <a:solidFill>
                  <a:schemeClr val="bg1"/>
                </a:solidFill>
              </a:defRPr>
            </a:lvl1pPr>
          </a:lstStyle>
          <a:p>
            <a:pPr lvl="0"/>
            <a:r>
              <a:rPr lang="en-US" dirty="0"/>
              <a:t>Add text</a:t>
            </a:r>
            <a:endParaRPr lang="en-GB" dirty="0"/>
          </a:p>
        </p:txBody>
      </p:sp>
      <p:sp>
        <p:nvSpPr>
          <p:cNvPr id="9" name="Text Placeholder 5">
            <a:extLst>
              <a:ext uri="{FF2B5EF4-FFF2-40B4-BE49-F238E27FC236}">
                <a16:creationId xmlns:a16="http://schemas.microsoft.com/office/drawing/2014/main" id="{DCC80481-FCCE-520A-8BD1-2AD4F080A2BB}"/>
              </a:ext>
            </a:extLst>
          </p:cNvPr>
          <p:cNvSpPr>
            <a:spLocks noGrp="1"/>
          </p:cNvSpPr>
          <p:nvPr>
            <p:ph type="body" sz="quarter" idx="14" hasCustomPrompt="1"/>
          </p:nvPr>
        </p:nvSpPr>
        <p:spPr>
          <a:xfrm>
            <a:off x="6297613" y="2171697"/>
            <a:ext cx="1571625" cy="327025"/>
          </a:xfrm>
          <a:prstGeom prst="rect">
            <a:avLst/>
          </a:prstGeom>
        </p:spPr>
        <p:txBody>
          <a:bodyPr/>
          <a:lstStyle>
            <a:lvl1pPr marL="0" indent="0">
              <a:buNone/>
              <a:defRPr>
                <a:solidFill>
                  <a:schemeClr val="bg1"/>
                </a:solidFill>
              </a:defRPr>
            </a:lvl1pPr>
          </a:lstStyle>
          <a:p>
            <a:pPr lvl="0"/>
            <a:r>
              <a:rPr lang="en-US" dirty="0"/>
              <a:t>Add text</a:t>
            </a:r>
            <a:endParaRPr lang="en-GB" dirty="0"/>
          </a:p>
        </p:txBody>
      </p:sp>
      <p:sp>
        <p:nvSpPr>
          <p:cNvPr id="10" name="Text Placeholder 5">
            <a:extLst>
              <a:ext uri="{FF2B5EF4-FFF2-40B4-BE49-F238E27FC236}">
                <a16:creationId xmlns:a16="http://schemas.microsoft.com/office/drawing/2014/main" id="{0608D1AA-66E7-DE5A-4559-F5CE17169A3F}"/>
              </a:ext>
            </a:extLst>
          </p:cNvPr>
          <p:cNvSpPr>
            <a:spLocks noGrp="1"/>
          </p:cNvSpPr>
          <p:nvPr>
            <p:ph type="body" sz="quarter" idx="15" hasCustomPrompt="1"/>
          </p:nvPr>
        </p:nvSpPr>
        <p:spPr>
          <a:xfrm>
            <a:off x="8742758" y="2171696"/>
            <a:ext cx="1571625" cy="327025"/>
          </a:xfrm>
          <a:prstGeom prst="rect">
            <a:avLst/>
          </a:prstGeom>
        </p:spPr>
        <p:txBody>
          <a:bodyPr/>
          <a:lstStyle>
            <a:lvl1pPr marL="0" indent="0">
              <a:buNone/>
              <a:defRPr>
                <a:solidFill>
                  <a:schemeClr val="bg1"/>
                </a:solidFill>
              </a:defRPr>
            </a:lvl1pPr>
          </a:lstStyle>
          <a:p>
            <a:pPr lvl="0"/>
            <a:r>
              <a:rPr lang="en-US" dirty="0"/>
              <a:t>Add text</a:t>
            </a:r>
            <a:endParaRPr lang="en-GB" dirty="0"/>
          </a:p>
        </p:txBody>
      </p:sp>
      <p:sp>
        <p:nvSpPr>
          <p:cNvPr id="11" name="Text Placeholder 5">
            <a:extLst>
              <a:ext uri="{FF2B5EF4-FFF2-40B4-BE49-F238E27FC236}">
                <a16:creationId xmlns:a16="http://schemas.microsoft.com/office/drawing/2014/main" id="{F4845D50-C5AA-4837-0FC9-FF4837EDB5C9}"/>
              </a:ext>
            </a:extLst>
          </p:cNvPr>
          <p:cNvSpPr>
            <a:spLocks noGrp="1"/>
          </p:cNvSpPr>
          <p:nvPr>
            <p:ph type="body" sz="quarter" idx="16" hasCustomPrompt="1"/>
          </p:nvPr>
        </p:nvSpPr>
        <p:spPr>
          <a:xfrm>
            <a:off x="1096963" y="2981323"/>
            <a:ext cx="1571625" cy="327025"/>
          </a:xfrm>
          <a:prstGeom prst="rect">
            <a:avLst/>
          </a:prstGeom>
        </p:spPr>
        <p:txBody>
          <a:bodyPr/>
          <a:lstStyle>
            <a:lvl1pPr marL="0" indent="0">
              <a:buNone/>
              <a:defRPr>
                <a:solidFill>
                  <a:schemeClr val="tx1"/>
                </a:solidFill>
              </a:defRPr>
            </a:lvl1pPr>
          </a:lstStyle>
          <a:p>
            <a:pPr lvl="0"/>
            <a:r>
              <a:rPr lang="en-US" dirty="0"/>
              <a:t>Add text</a:t>
            </a:r>
            <a:endParaRPr lang="en-GB" dirty="0"/>
          </a:p>
        </p:txBody>
      </p:sp>
      <p:sp>
        <p:nvSpPr>
          <p:cNvPr id="12" name="Text Placeholder 5">
            <a:extLst>
              <a:ext uri="{FF2B5EF4-FFF2-40B4-BE49-F238E27FC236}">
                <a16:creationId xmlns:a16="http://schemas.microsoft.com/office/drawing/2014/main" id="{B02D1665-A201-706A-7CEF-62506D480089}"/>
              </a:ext>
            </a:extLst>
          </p:cNvPr>
          <p:cNvSpPr>
            <a:spLocks noGrp="1"/>
          </p:cNvSpPr>
          <p:nvPr>
            <p:ph type="body" sz="quarter" idx="17" hasCustomPrompt="1"/>
          </p:nvPr>
        </p:nvSpPr>
        <p:spPr>
          <a:xfrm>
            <a:off x="3697287" y="2981322"/>
            <a:ext cx="1571625" cy="327025"/>
          </a:xfrm>
          <a:prstGeom prst="rect">
            <a:avLst/>
          </a:prstGeom>
        </p:spPr>
        <p:txBody>
          <a:bodyPr/>
          <a:lstStyle>
            <a:lvl1pPr marL="0" indent="0">
              <a:buNone/>
              <a:defRPr>
                <a:solidFill>
                  <a:schemeClr val="tx1"/>
                </a:solidFill>
              </a:defRPr>
            </a:lvl1pPr>
          </a:lstStyle>
          <a:p>
            <a:pPr lvl="0"/>
            <a:r>
              <a:rPr lang="en-US" dirty="0"/>
              <a:t>Add text</a:t>
            </a:r>
            <a:endParaRPr lang="en-GB" dirty="0"/>
          </a:p>
        </p:txBody>
      </p:sp>
      <p:sp>
        <p:nvSpPr>
          <p:cNvPr id="13" name="Text Placeholder 5">
            <a:extLst>
              <a:ext uri="{FF2B5EF4-FFF2-40B4-BE49-F238E27FC236}">
                <a16:creationId xmlns:a16="http://schemas.microsoft.com/office/drawing/2014/main" id="{DA8CD6B5-5F37-5250-5D9E-612576DEE3C8}"/>
              </a:ext>
            </a:extLst>
          </p:cNvPr>
          <p:cNvSpPr>
            <a:spLocks noGrp="1"/>
          </p:cNvSpPr>
          <p:nvPr>
            <p:ph type="body" sz="quarter" idx="18" hasCustomPrompt="1"/>
          </p:nvPr>
        </p:nvSpPr>
        <p:spPr>
          <a:xfrm>
            <a:off x="6297611" y="2981322"/>
            <a:ext cx="1571625" cy="327025"/>
          </a:xfrm>
          <a:prstGeom prst="rect">
            <a:avLst/>
          </a:prstGeom>
        </p:spPr>
        <p:txBody>
          <a:bodyPr/>
          <a:lstStyle>
            <a:lvl1pPr marL="0" indent="0">
              <a:buNone/>
              <a:defRPr>
                <a:solidFill>
                  <a:schemeClr val="tx1"/>
                </a:solidFill>
              </a:defRPr>
            </a:lvl1pPr>
          </a:lstStyle>
          <a:p>
            <a:pPr lvl="0"/>
            <a:r>
              <a:rPr lang="en-US" dirty="0"/>
              <a:t>Add text</a:t>
            </a:r>
            <a:endParaRPr lang="en-GB" dirty="0"/>
          </a:p>
        </p:txBody>
      </p:sp>
      <p:sp>
        <p:nvSpPr>
          <p:cNvPr id="14" name="Text Placeholder 5">
            <a:extLst>
              <a:ext uri="{FF2B5EF4-FFF2-40B4-BE49-F238E27FC236}">
                <a16:creationId xmlns:a16="http://schemas.microsoft.com/office/drawing/2014/main" id="{2FC9DC5A-3798-C49B-83BF-FF64FD2260B7}"/>
              </a:ext>
            </a:extLst>
          </p:cNvPr>
          <p:cNvSpPr>
            <a:spLocks noGrp="1"/>
          </p:cNvSpPr>
          <p:nvPr>
            <p:ph type="body" sz="quarter" idx="19" hasCustomPrompt="1"/>
          </p:nvPr>
        </p:nvSpPr>
        <p:spPr>
          <a:xfrm>
            <a:off x="8742758" y="3002600"/>
            <a:ext cx="1571625" cy="327025"/>
          </a:xfrm>
          <a:prstGeom prst="rect">
            <a:avLst/>
          </a:prstGeom>
        </p:spPr>
        <p:txBody>
          <a:bodyPr/>
          <a:lstStyle>
            <a:lvl1pPr marL="0" indent="0">
              <a:buNone/>
              <a:defRPr>
                <a:solidFill>
                  <a:schemeClr val="tx1"/>
                </a:solidFill>
              </a:defRPr>
            </a:lvl1pPr>
          </a:lstStyle>
          <a:p>
            <a:pPr lvl="0"/>
            <a:r>
              <a:rPr lang="en-US" dirty="0"/>
              <a:t>Add text</a:t>
            </a:r>
            <a:endParaRPr lang="en-GB" dirty="0"/>
          </a:p>
        </p:txBody>
      </p:sp>
    </p:spTree>
    <p:extLst>
      <p:ext uri="{BB962C8B-B14F-4D97-AF65-F5344CB8AC3E}">
        <p14:creationId xmlns:p14="http://schemas.microsoft.com/office/powerpoint/2010/main" val="37228055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CE35DF7-8C96-D31C-11D3-4DA7C8C533AF}"/>
              </a:ext>
            </a:extLst>
          </p:cNvPr>
          <p:cNvSpPr/>
          <p:nvPr userDrawn="1"/>
        </p:nvSpPr>
        <p:spPr>
          <a:xfrm>
            <a:off x="11293870" y="0"/>
            <a:ext cx="898130" cy="6858000"/>
          </a:xfrm>
          <a:prstGeom prst="rect">
            <a:avLst/>
          </a:prstGeom>
          <a:solidFill>
            <a:srgbClr val="7C348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9D414A5E-457F-80ED-83D5-C3F7A9EBDD96}"/>
              </a:ext>
            </a:extLst>
          </p:cNvPr>
          <p:cNvSpPr/>
          <p:nvPr userDrawn="1"/>
        </p:nvSpPr>
        <p:spPr>
          <a:xfrm>
            <a:off x="0" y="1754813"/>
            <a:ext cx="11419774" cy="5103187"/>
          </a:xfrm>
          <a:prstGeom prst="rect">
            <a:avLst/>
          </a:prstGeom>
          <a:solidFill>
            <a:srgbClr val="7C348B">
              <a:alpha val="5098"/>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 Placeholder 3">
            <a:extLst>
              <a:ext uri="{FF2B5EF4-FFF2-40B4-BE49-F238E27FC236}">
                <a16:creationId xmlns:a16="http://schemas.microsoft.com/office/drawing/2014/main" id="{04CBE744-E383-D5FC-0E0B-135EB1F75F92}"/>
              </a:ext>
            </a:extLst>
          </p:cNvPr>
          <p:cNvSpPr>
            <a:spLocks noGrp="1"/>
          </p:cNvSpPr>
          <p:nvPr>
            <p:ph type="body" sz="quarter" idx="10" hasCustomPrompt="1"/>
          </p:nvPr>
        </p:nvSpPr>
        <p:spPr>
          <a:xfrm>
            <a:off x="777875" y="2459038"/>
            <a:ext cx="5611813" cy="2505075"/>
          </a:xfrm>
          <a:prstGeom prst="rect">
            <a:avLst/>
          </a:prstGeom>
        </p:spPr>
        <p:txBody>
          <a:bodyPr/>
          <a:lstStyle>
            <a:lvl1pPr>
              <a:defRPr b="1">
                <a:solidFill>
                  <a:srgbClr val="7C348B"/>
                </a:solidFill>
              </a:defRPr>
            </a:lvl1pPr>
          </a:lstStyle>
          <a:p>
            <a:pPr lvl="0"/>
            <a:r>
              <a:rPr lang="en-US" dirty="0"/>
              <a:t>Enter bullet point 1.</a:t>
            </a:r>
          </a:p>
          <a:p>
            <a:pPr lvl="0"/>
            <a:endParaRPr lang="en-US" dirty="0"/>
          </a:p>
          <a:p>
            <a:pPr lvl="0"/>
            <a:r>
              <a:rPr lang="en-US" dirty="0"/>
              <a:t>Enter bullet point 2.</a:t>
            </a:r>
          </a:p>
          <a:p>
            <a:pPr lvl="0"/>
            <a:endParaRPr lang="en-US" dirty="0"/>
          </a:p>
          <a:p>
            <a:pPr lvl="0"/>
            <a:r>
              <a:rPr lang="en-US" dirty="0"/>
              <a:t>Enter bullet point 3.</a:t>
            </a:r>
          </a:p>
        </p:txBody>
      </p:sp>
      <p:sp>
        <p:nvSpPr>
          <p:cNvPr id="3" name="Text Placeholder 2">
            <a:extLst>
              <a:ext uri="{FF2B5EF4-FFF2-40B4-BE49-F238E27FC236}">
                <a16:creationId xmlns:a16="http://schemas.microsoft.com/office/drawing/2014/main" id="{B208DF5D-451B-4BFF-ED04-6BDB91D386D0}"/>
              </a:ext>
            </a:extLst>
          </p:cNvPr>
          <p:cNvSpPr>
            <a:spLocks noGrp="1"/>
          </p:cNvSpPr>
          <p:nvPr>
            <p:ph type="body" sz="quarter" idx="11" hasCustomPrompt="1"/>
          </p:nvPr>
        </p:nvSpPr>
        <p:spPr>
          <a:xfrm>
            <a:off x="777875" y="762000"/>
            <a:ext cx="9848850" cy="477520"/>
          </a:xfrm>
          <a:prstGeom prst="rect">
            <a:avLst/>
          </a:prstGeom>
        </p:spPr>
        <p:txBody>
          <a:bodyPr/>
          <a:lstStyle>
            <a:lvl1pPr marL="0" indent="0">
              <a:buNone/>
              <a:defRPr sz="3600" b="1">
                <a:solidFill>
                  <a:srgbClr val="7C348B"/>
                </a:solidFill>
              </a:defRPr>
            </a:lvl1pPr>
          </a:lstStyle>
          <a:p>
            <a:pPr lvl="0"/>
            <a:r>
              <a:rPr lang="en-US" dirty="0"/>
              <a:t>Enter title here</a:t>
            </a:r>
          </a:p>
        </p:txBody>
      </p:sp>
      <p:sp>
        <p:nvSpPr>
          <p:cNvPr id="6" name="Content Placeholder 5">
            <a:extLst>
              <a:ext uri="{FF2B5EF4-FFF2-40B4-BE49-F238E27FC236}">
                <a16:creationId xmlns:a16="http://schemas.microsoft.com/office/drawing/2014/main" id="{D69C4217-0254-38D0-0FC2-FC60FC91F801}"/>
              </a:ext>
            </a:extLst>
          </p:cNvPr>
          <p:cNvSpPr>
            <a:spLocks noGrp="1"/>
          </p:cNvSpPr>
          <p:nvPr>
            <p:ph sz="quarter" idx="12" hasCustomPrompt="1"/>
          </p:nvPr>
        </p:nvSpPr>
        <p:spPr>
          <a:xfrm rot="16200000">
            <a:off x="8964812" y="3214366"/>
            <a:ext cx="5556245" cy="448313"/>
          </a:xfrm>
          <a:prstGeom prst="rect">
            <a:avLst/>
          </a:prstGeom>
        </p:spPr>
        <p:txBody>
          <a:bodyPr/>
          <a:lstStyle>
            <a:lvl1pPr marL="0" indent="0">
              <a:buNone/>
              <a:defRPr b="1">
                <a:solidFill>
                  <a:schemeClr val="bg1"/>
                </a:solidFill>
              </a:defRPr>
            </a:lvl1pPr>
            <a:lvl3pPr marL="914400" indent="0">
              <a:buNone/>
              <a:defRPr/>
            </a:lvl3pPr>
          </a:lstStyle>
          <a:p>
            <a:pPr lvl="0"/>
            <a:r>
              <a:rPr lang="en-US" dirty="0"/>
              <a:t>Enter text</a:t>
            </a:r>
          </a:p>
        </p:txBody>
      </p:sp>
    </p:spTree>
    <p:extLst>
      <p:ext uri="{BB962C8B-B14F-4D97-AF65-F5344CB8AC3E}">
        <p14:creationId xmlns:p14="http://schemas.microsoft.com/office/powerpoint/2010/main" val="20668922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042519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AB234E5-0B45-9DF8-73B6-7AB343F5043F}"/>
              </a:ext>
            </a:extLst>
          </p:cNvPr>
          <p:cNvSpPr/>
          <p:nvPr userDrawn="1"/>
        </p:nvSpPr>
        <p:spPr>
          <a:xfrm>
            <a:off x="0" y="1743740"/>
            <a:ext cx="12192000" cy="5114260"/>
          </a:xfrm>
          <a:prstGeom prst="rect">
            <a:avLst/>
          </a:prstGeom>
          <a:solidFill>
            <a:srgbClr val="7C348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 Placeholder 2">
            <a:extLst>
              <a:ext uri="{FF2B5EF4-FFF2-40B4-BE49-F238E27FC236}">
                <a16:creationId xmlns:a16="http://schemas.microsoft.com/office/drawing/2014/main" id="{7196E6CA-BD9D-7561-F647-1BDD5AF4F948}"/>
              </a:ext>
            </a:extLst>
          </p:cNvPr>
          <p:cNvSpPr>
            <a:spLocks noGrp="1"/>
          </p:cNvSpPr>
          <p:nvPr>
            <p:ph type="body" sz="quarter" idx="11" hasCustomPrompt="1"/>
          </p:nvPr>
        </p:nvSpPr>
        <p:spPr>
          <a:xfrm>
            <a:off x="777875" y="762000"/>
            <a:ext cx="9848850" cy="477520"/>
          </a:xfrm>
          <a:prstGeom prst="rect">
            <a:avLst/>
          </a:prstGeom>
        </p:spPr>
        <p:txBody>
          <a:bodyPr/>
          <a:lstStyle>
            <a:lvl1pPr marL="0" indent="0">
              <a:buNone/>
              <a:defRPr sz="3600" b="1">
                <a:solidFill>
                  <a:srgbClr val="7C348B"/>
                </a:solidFill>
              </a:defRPr>
            </a:lvl1pPr>
          </a:lstStyle>
          <a:p>
            <a:pPr lvl="0"/>
            <a:r>
              <a:rPr lang="en-US" dirty="0"/>
              <a:t>Enter title here</a:t>
            </a:r>
          </a:p>
        </p:txBody>
      </p:sp>
      <p:sp>
        <p:nvSpPr>
          <p:cNvPr id="8" name="Text Placeholder 3">
            <a:extLst>
              <a:ext uri="{FF2B5EF4-FFF2-40B4-BE49-F238E27FC236}">
                <a16:creationId xmlns:a16="http://schemas.microsoft.com/office/drawing/2014/main" id="{8F1669C1-180D-1F09-9E59-6150EF414A69}"/>
              </a:ext>
            </a:extLst>
          </p:cNvPr>
          <p:cNvSpPr>
            <a:spLocks noGrp="1"/>
          </p:cNvSpPr>
          <p:nvPr>
            <p:ph type="body" sz="quarter" idx="10" hasCustomPrompt="1"/>
          </p:nvPr>
        </p:nvSpPr>
        <p:spPr>
          <a:xfrm>
            <a:off x="777875" y="2459038"/>
            <a:ext cx="5611813" cy="2505075"/>
          </a:xfrm>
          <a:prstGeom prst="rect">
            <a:avLst/>
          </a:prstGeom>
        </p:spPr>
        <p:txBody>
          <a:bodyPr/>
          <a:lstStyle>
            <a:lvl1pPr>
              <a:defRPr b="1">
                <a:solidFill>
                  <a:schemeClr val="bg1"/>
                </a:solidFill>
              </a:defRPr>
            </a:lvl1pPr>
          </a:lstStyle>
          <a:p>
            <a:pPr lvl="0"/>
            <a:r>
              <a:rPr lang="en-US" dirty="0"/>
              <a:t>Enter bullet point 1.</a:t>
            </a:r>
          </a:p>
          <a:p>
            <a:pPr lvl="0"/>
            <a:endParaRPr lang="en-US" dirty="0"/>
          </a:p>
          <a:p>
            <a:pPr lvl="0"/>
            <a:r>
              <a:rPr lang="en-US" dirty="0"/>
              <a:t>Enter bullet point 2.</a:t>
            </a:r>
          </a:p>
          <a:p>
            <a:pPr lvl="0"/>
            <a:endParaRPr lang="en-US" dirty="0"/>
          </a:p>
          <a:p>
            <a:pPr lvl="0"/>
            <a:r>
              <a:rPr lang="en-US" dirty="0"/>
              <a:t>Enter bullet point 3.</a:t>
            </a:r>
          </a:p>
        </p:txBody>
      </p:sp>
    </p:spTree>
    <p:extLst>
      <p:ext uri="{BB962C8B-B14F-4D97-AF65-F5344CB8AC3E}">
        <p14:creationId xmlns:p14="http://schemas.microsoft.com/office/powerpoint/2010/main" val="3088558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7E5702C-27CF-10BD-9A20-45C9F2688B5F}"/>
              </a:ext>
            </a:extLst>
          </p:cNvPr>
          <p:cNvPicPr>
            <a:picLocks noChangeAspect="1"/>
          </p:cNvPicPr>
          <p:nvPr userDrawn="1"/>
        </p:nvPicPr>
        <p:blipFill rotWithShape="1">
          <a:blip r:embed="rId2"/>
          <a:srcRect l="1775" t="6086" r="3135"/>
          <a:stretch/>
        </p:blipFill>
        <p:spPr>
          <a:xfrm>
            <a:off x="5257800" y="-82551"/>
            <a:ext cx="6934200" cy="7023101"/>
          </a:xfrm>
          <a:prstGeom prst="rect">
            <a:avLst/>
          </a:prstGeom>
        </p:spPr>
      </p:pic>
      <p:sp>
        <p:nvSpPr>
          <p:cNvPr id="8" name="Rectangle 7">
            <a:extLst>
              <a:ext uri="{FF2B5EF4-FFF2-40B4-BE49-F238E27FC236}">
                <a16:creationId xmlns:a16="http://schemas.microsoft.com/office/drawing/2014/main" id="{CF0CDB30-9BAE-82F6-F373-98798774A837}"/>
              </a:ext>
            </a:extLst>
          </p:cNvPr>
          <p:cNvSpPr/>
          <p:nvPr userDrawn="1"/>
        </p:nvSpPr>
        <p:spPr>
          <a:xfrm>
            <a:off x="0" y="0"/>
            <a:ext cx="5257800" cy="6858000"/>
          </a:xfrm>
          <a:prstGeom prst="rect">
            <a:avLst/>
          </a:prstGeom>
          <a:solidFill>
            <a:srgbClr val="7C348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 Placeholder 2">
            <a:extLst>
              <a:ext uri="{FF2B5EF4-FFF2-40B4-BE49-F238E27FC236}">
                <a16:creationId xmlns:a16="http://schemas.microsoft.com/office/drawing/2014/main" id="{96630FD6-27D4-234D-BE4F-7ADBD753DD24}"/>
              </a:ext>
            </a:extLst>
          </p:cNvPr>
          <p:cNvSpPr>
            <a:spLocks noGrp="1"/>
          </p:cNvSpPr>
          <p:nvPr>
            <p:ph type="body" sz="quarter" idx="10" hasCustomPrompt="1"/>
          </p:nvPr>
        </p:nvSpPr>
        <p:spPr>
          <a:xfrm>
            <a:off x="1016000" y="1971675"/>
            <a:ext cx="3352800" cy="2143125"/>
          </a:xfrm>
          <a:prstGeom prst="rect">
            <a:avLst/>
          </a:prstGeom>
        </p:spPr>
        <p:txBody>
          <a:bodyPr/>
          <a:lstStyle>
            <a:lvl1pPr marL="0" indent="0">
              <a:buNone/>
              <a:defRPr sz="4400" b="1">
                <a:solidFill>
                  <a:schemeClr val="bg1"/>
                </a:solidFill>
              </a:defRPr>
            </a:lvl1pPr>
          </a:lstStyle>
          <a:p>
            <a:pPr lvl="0"/>
            <a:r>
              <a:rPr lang="en-GB" dirty="0"/>
              <a:t>Enter title text</a:t>
            </a:r>
          </a:p>
        </p:txBody>
      </p:sp>
    </p:spTree>
    <p:extLst>
      <p:ext uri="{BB962C8B-B14F-4D97-AF65-F5344CB8AC3E}">
        <p14:creationId xmlns:p14="http://schemas.microsoft.com/office/powerpoint/2010/main" val="11527277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Vertical Title and Tex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F0CDB30-9BAE-82F6-F373-98798774A837}"/>
              </a:ext>
            </a:extLst>
          </p:cNvPr>
          <p:cNvSpPr/>
          <p:nvPr userDrawn="1"/>
        </p:nvSpPr>
        <p:spPr>
          <a:xfrm>
            <a:off x="0" y="0"/>
            <a:ext cx="5257800" cy="6858000"/>
          </a:xfrm>
          <a:prstGeom prst="rect">
            <a:avLst/>
          </a:prstGeom>
          <a:solidFill>
            <a:srgbClr val="7C348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 Placeholder 2">
            <a:extLst>
              <a:ext uri="{FF2B5EF4-FFF2-40B4-BE49-F238E27FC236}">
                <a16:creationId xmlns:a16="http://schemas.microsoft.com/office/drawing/2014/main" id="{96630FD6-27D4-234D-BE4F-7ADBD753DD24}"/>
              </a:ext>
            </a:extLst>
          </p:cNvPr>
          <p:cNvSpPr>
            <a:spLocks noGrp="1"/>
          </p:cNvSpPr>
          <p:nvPr>
            <p:ph type="body" sz="quarter" idx="10" hasCustomPrompt="1"/>
          </p:nvPr>
        </p:nvSpPr>
        <p:spPr>
          <a:xfrm>
            <a:off x="1016000" y="1971675"/>
            <a:ext cx="3352800" cy="2143125"/>
          </a:xfrm>
          <a:prstGeom prst="rect">
            <a:avLst/>
          </a:prstGeom>
        </p:spPr>
        <p:txBody>
          <a:bodyPr/>
          <a:lstStyle>
            <a:lvl1pPr marL="0" indent="0">
              <a:buNone/>
              <a:defRPr sz="4400" b="1">
                <a:solidFill>
                  <a:schemeClr val="bg1"/>
                </a:solidFill>
              </a:defRPr>
            </a:lvl1pPr>
          </a:lstStyle>
          <a:p>
            <a:pPr lvl="0"/>
            <a:r>
              <a:rPr lang="en-GB" dirty="0"/>
              <a:t>Enter title text</a:t>
            </a:r>
          </a:p>
        </p:txBody>
      </p:sp>
      <p:pic>
        <p:nvPicPr>
          <p:cNvPr id="2" name="Picture 1">
            <a:extLst>
              <a:ext uri="{FF2B5EF4-FFF2-40B4-BE49-F238E27FC236}">
                <a16:creationId xmlns:a16="http://schemas.microsoft.com/office/drawing/2014/main" id="{5E2DFE68-EB21-132E-DF6D-A3405DD62994}"/>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3459"/>
          <a:stretch/>
        </p:blipFill>
        <p:spPr bwMode="auto">
          <a:xfrm>
            <a:off x="5257800" y="-2"/>
            <a:ext cx="6934200" cy="6858001"/>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393367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theme" Target="../theme/theme2.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820345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1" r:id="rId3"/>
    <p:sldLayoutId id="2147483662" r:id="rId4"/>
    <p:sldLayoutId id="2147483651" r:id="rId5"/>
    <p:sldLayoutId id="2147483660" r:id="rId6"/>
    <p:sldLayoutId id="2147483666" r:id="rId7"/>
    <p:sldLayoutId id="2147483659" r:id="rId8"/>
    <p:sldLayoutId id="2147483664" r:id="rId9"/>
    <p:sldLayoutId id="2147483667" r:id="rId10"/>
    <p:sldLayoutId id="2147483668" r:id="rId11"/>
    <p:sldLayoutId id="2147483665" r:id="rId12"/>
    <p:sldLayoutId id="2147483663"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16562667"/>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6.xml"/><Relationship Id="rId1" Type="http://schemas.openxmlformats.org/officeDocument/2006/relationships/slideLayout" Target="../slideLayouts/slideLayout18.xml"/><Relationship Id="rId5" Type="http://schemas.openxmlformats.org/officeDocument/2006/relationships/hyperlink" Target="https://www.gov.scot/publications/homelessness-in-scotland-2023-24/" TargetMode="External"/><Relationship Id="rId4" Type="http://schemas.openxmlformats.org/officeDocument/2006/relationships/hyperlink" Target="https://scotland.shelter.org.uk/professional_resources/policy_library/in_their_own_words_childrens_experiences_of_temporary_accommodation"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7.xml"/><Relationship Id="rId1" Type="http://schemas.openxmlformats.org/officeDocument/2006/relationships/slideLayout" Target="../slideLayouts/slideLayout18.xml"/><Relationship Id="rId5" Type="http://schemas.openxmlformats.org/officeDocument/2006/relationships/hyperlink" Target="https://org.nhslothian.scot/equality-human-rights/impact-assessments/" TargetMode="Externa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8.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8.xml"/><Relationship Id="rId6" Type="http://schemas.openxmlformats.org/officeDocument/2006/relationships/hyperlink" Target="https://publichealthscotland.scot/publications/child-health-systems-programme-pre-school-documentation/" TargetMode="External"/><Relationship Id="rId5" Type="http://schemas.openxmlformats.org/officeDocument/2006/relationships/image" Target="../media/image11.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hyperlink" Target="https://www.gov.scot/publications/health-and-wellbeing-census-scotland-2021-22/documents/"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hyperlink" Target="https://www.gov.uk/government/statistics/children-in-low-income-families-local-area-statistics-2014-to-2021" TargetMode="External"/><Relationship Id="rId2" Type="http://schemas.openxmlformats.org/officeDocument/2006/relationships/notesSlide" Target="../notesSlides/notesSlide4.xml"/><Relationship Id="rId1" Type="http://schemas.openxmlformats.org/officeDocument/2006/relationships/slideLayout" Target="../slideLayouts/slideLayout18.xml"/><Relationship Id="rId6" Type="http://schemas.openxmlformats.org/officeDocument/2006/relationships/hyperlink" Target="https://stat-xplore.dwp.gov.uk/webapi/jsf/login.xhtml" TargetMode="External"/><Relationship Id="rId5" Type="http://schemas.openxmlformats.org/officeDocument/2006/relationships/chart" Target="../charts/chart2.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8.xml"/><Relationship Id="rId4" Type="http://schemas.openxmlformats.org/officeDocument/2006/relationships/hyperlink" Target="https://creshmap.com/" TargetMode="External"/></Relationships>
</file>

<file path=ppt/slides/_rels/slide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5.xml"/><Relationship Id="rId1" Type="http://schemas.openxmlformats.org/officeDocument/2006/relationships/slideLayout" Target="../slideLayouts/slideLayout18.xml"/><Relationship Id="rId5" Type="http://schemas.openxmlformats.org/officeDocument/2006/relationships/hyperlink" Target="https://scotland.shinyapps.io/sg-national_improvement_framework_interactive_evidence_report/" TargetMode="External"/><Relationship Id="rId4" Type="http://schemas.openxmlformats.org/officeDocument/2006/relationships/hyperlink" Target="https://www.gov.scot/policies/schools/national-improvement-framework/"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87FABBD-609A-5AA5-F1DE-6E18AEC19342}"/>
              </a:ext>
            </a:extLst>
          </p:cNvPr>
          <p:cNvSpPr>
            <a:spLocks noGrp="1"/>
          </p:cNvSpPr>
          <p:nvPr>
            <p:ph type="body" sz="quarter" idx="11"/>
          </p:nvPr>
        </p:nvSpPr>
        <p:spPr>
          <a:xfrm>
            <a:off x="677716" y="1625660"/>
            <a:ext cx="9496094" cy="1443037"/>
          </a:xfrm>
        </p:spPr>
        <p:txBody>
          <a:bodyPr/>
          <a:lstStyle/>
          <a:p>
            <a:r>
              <a:rPr lang="en-GB" dirty="0"/>
              <a:t>Edinburgh Community Health Forum</a:t>
            </a:r>
          </a:p>
          <a:p>
            <a:r>
              <a:rPr lang="en-GB" dirty="0"/>
              <a:t>JSNA Summary</a:t>
            </a:r>
          </a:p>
        </p:txBody>
      </p:sp>
      <p:sp>
        <p:nvSpPr>
          <p:cNvPr id="2" name="TextBox 1">
            <a:extLst>
              <a:ext uri="{FF2B5EF4-FFF2-40B4-BE49-F238E27FC236}">
                <a16:creationId xmlns:a16="http://schemas.microsoft.com/office/drawing/2014/main" id="{CEF5BF21-EC83-1B21-95AF-395028E83654}"/>
              </a:ext>
            </a:extLst>
          </p:cNvPr>
          <p:cNvSpPr txBox="1"/>
          <p:nvPr/>
        </p:nvSpPr>
        <p:spPr>
          <a:xfrm>
            <a:off x="677716" y="3604638"/>
            <a:ext cx="7954963" cy="369332"/>
          </a:xfrm>
          <a:prstGeom prst="rect">
            <a:avLst/>
          </a:prstGeom>
          <a:noFill/>
        </p:spPr>
        <p:txBody>
          <a:bodyPr wrap="square" rtlCol="0">
            <a:spAutoFit/>
          </a:bodyPr>
          <a:lstStyle/>
          <a:p>
            <a:r>
              <a:rPr lang="en-GB" dirty="0">
                <a:solidFill>
                  <a:schemeClr val="bg1"/>
                </a:solidFill>
              </a:rPr>
              <a:t>Jessica Pearson, Population Health Project Manager</a:t>
            </a:r>
          </a:p>
        </p:txBody>
      </p:sp>
    </p:spTree>
    <p:extLst>
      <p:ext uri="{BB962C8B-B14F-4D97-AF65-F5344CB8AC3E}">
        <p14:creationId xmlns:p14="http://schemas.microsoft.com/office/powerpoint/2010/main" val="22003416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8E7346D-5930-257A-0414-4BB3C8272679}"/>
              </a:ext>
            </a:extLst>
          </p:cNvPr>
          <p:cNvSpPr>
            <a:spLocks noGrp="1"/>
          </p:cNvSpPr>
          <p:nvPr>
            <p:ph type="body" sz="quarter" idx="10"/>
          </p:nvPr>
        </p:nvSpPr>
        <p:spPr>
          <a:xfrm>
            <a:off x="777875" y="1374834"/>
            <a:ext cx="10311303" cy="4841811"/>
          </a:xfrm>
        </p:spPr>
        <p:txBody>
          <a:bodyPr/>
          <a:lstStyle/>
          <a:p>
            <a:pPr marL="0" indent="0">
              <a:buNone/>
            </a:pPr>
            <a:r>
              <a:rPr lang="en-GB" sz="1600" dirty="0"/>
              <a:t>Findings: </a:t>
            </a:r>
          </a:p>
          <a:p>
            <a:r>
              <a:rPr lang="en-GB" sz="1600" b="0" dirty="0"/>
              <a:t>Unique set of circumstances in Edinburgh which has led to declaration of the housing crisis</a:t>
            </a:r>
          </a:p>
          <a:p>
            <a:pPr marL="0" indent="0">
              <a:buNone/>
            </a:pPr>
            <a:endParaRPr lang="en-GB" sz="1600" dirty="0"/>
          </a:p>
          <a:p>
            <a:pPr marL="0" indent="0">
              <a:buNone/>
            </a:pPr>
            <a:endParaRPr lang="en-GB" sz="1600" dirty="0"/>
          </a:p>
          <a:p>
            <a:pPr marL="0" indent="0">
              <a:buNone/>
            </a:pPr>
            <a:endParaRPr lang="en-GB" sz="1600" dirty="0"/>
          </a:p>
          <a:p>
            <a:pPr marL="0" indent="0">
              <a:buNone/>
            </a:pPr>
            <a:endParaRPr lang="en-GB" sz="1600" dirty="0"/>
          </a:p>
          <a:p>
            <a:pPr marL="0" indent="0">
              <a:buNone/>
            </a:pPr>
            <a:endParaRPr lang="en-GB" sz="1600" dirty="0"/>
          </a:p>
        </p:txBody>
      </p:sp>
      <p:sp>
        <p:nvSpPr>
          <p:cNvPr id="3" name="Text Placeholder 2">
            <a:extLst>
              <a:ext uri="{FF2B5EF4-FFF2-40B4-BE49-F238E27FC236}">
                <a16:creationId xmlns:a16="http://schemas.microsoft.com/office/drawing/2014/main" id="{0E8E77EF-8BFC-8DCF-FAB1-A44C9418BEF1}"/>
              </a:ext>
            </a:extLst>
          </p:cNvPr>
          <p:cNvSpPr>
            <a:spLocks noGrp="1"/>
          </p:cNvSpPr>
          <p:nvPr>
            <p:ph type="body" sz="quarter" idx="11"/>
          </p:nvPr>
        </p:nvSpPr>
        <p:spPr/>
        <p:txBody>
          <a:bodyPr/>
          <a:lstStyle/>
          <a:p>
            <a:r>
              <a:rPr lang="en-GB" dirty="0"/>
              <a:t>Deep dives : Homelessness</a:t>
            </a:r>
          </a:p>
        </p:txBody>
      </p:sp>
      <p:sp>
        <p:nvSpPr>
          <p:cNvPr id="4" name="Content Placeholder 3">
            <a:extLst>
              <a:ext uri="{FF2B5EF4-FFF2-40B4-BE49-F238E27FC236}">
                <a16:creationId xmlns:a16="http://schemas.microsoft.com/office/drawing/2014/main" id="{FFE3AAEE-B862-61AD-A13B-837D97D1123D}"/>
              </a:ext>
            </a:extLst>
          </p:cNvPr>
          <p:cNvSpPr>
            <a:spLocks noGrp="1"/>
          </p:cNvSpPr>
          <p:nvPr>
            <p:ph sz="quarter" idx="12"/>
          </p:nvPr>
        </p:nvSpPr>
        <p:spPr/>
        <p:txBody>
          <a:bodyPr/>
          <a:lstStyle/>
          <a:p>
            <a:r>
              <a:rPr lang="en-GB" dirty="0"/>
              <a:t>Deep Dives : Homelessness</a:t>
            </a:r>
          </a:p>
        </p:txBody>
      </p:sp>
      <p:graphicFrame>
        <p:nvGraphicFramePr>
          <p:cNvPr id="7" name="Chart 6" descr="Figure H4 shows the average time spent in temporary accommodation for cases that closed, by household type in Edinburgh in 2023-24.  It shows the average total time a single parent household spends in temporary accommodation is the highest at 773 days, followed by a couple with children at 697 days.  Household type other with children is at 578.  A couple would spend an average 508 days in temporary accommodation and a single person 427 days.  The total average of all household types is 507 days.&#10;">
            <a:extLst>
              <a:ext uri="{FF2B5EF4-FFF2-40B4-BE49-F238E27FC236}">
                <a16:creationId xmlns:a16="http://schemas.microsoft.com/office/drawing/2014/main" id="{BFBD7F9D-A072-BE12-587F-81D422370815}"/>
              </a:ext>
            </a:extLst>
          </p:cNvPr>
          <p:cNvGraphicFramePr/>
          <p:nvPr>
            <p:extLst>
              <p:ext uri="{D42A27DB-BD31-4B8C-83A1-F6EECF244321}">
                <p14:modId xmlns:p14="http://schemas.microsoft.com/office/powerpoint/2010/main" val="1918050807"/>
              </p:ext>
            </p:extLst>
          </p:nvPr>
        </p:nvGraphicFramePr>
        <p:xfrm>
          <a:off x="777875" y="2240275"/>
          <a:ext cx="5503545" cy="397637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 Placeholder 1">
            <a:extLst>
              <a:ext uri="{FF2B5EF4-FFF2-40B4-BE49-F238E27FC236}">
                <a16:creationId xmlns:a16="http://schemas.microsoft.com/office/drawing/2014/main" id="{99208785-1762-C056-5C5C-583742691398}"/>
              </a:ext>
            </a:extLst>
          </p:cNvPr>
          <p:cNvSpPr txBox="1">
            <a:spLocks/>
          </p:cNvSpPr>
          <p:nvPr/>
        </p:nvSpPr>
        <p:spPr>
          <a:xfrm>
            <a:off x="6420020" y="1384767"/>
            <a:ext cx="4530558" cy="484181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7C348B"/>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GB" sz="1600" dirty="0"/>
          </a:p>
          <a:p>
            <a:pPr marL="0" indent="0">
              <a:buFont typeface="Arial" panose="020B0604020202020204" pitchFamily="34" charset="0"/>
              <a:buNone/>
            </a:pPr>
            <a:endParaRPr lang="en-GB" sz="1600" dirty="0"/>
          </a:p>
          <a:p>
            <a:r>
              <a:rPr lang="en-GB" sz="1600" b="0" dirty="0"/>
              <a:t>Health and wellbeing issues linked to long stays in temporary accommodation including impact on:</a:t>
            </a:r>
          </a:p>
          <a:p>
            <a:pPr>
              <a:buFont typeface="Wingdings" panose="05000000000000000000" pitchFamily="2" charset="2"/>
              <a:buChar char="Ø"/>
            </a:pPr>
            <a:r>
              <a:rPr lang="en-GB" sz="1600" b="0" dirty="0"/>
              <a:t>Sleep</a:t>
            </a:r>
          </a:p>
          <a:p>
            <a:pPr>
              <a:buFont typeface="Wingdings" panose="05000000000000000000" pitchFamily="2" charset="2"/>
              <a:buChar char="Ø"/>
            </a:pPr>
            <a:r>
              <a:rPr lang="en-GB" sz="1600" b="0" dirty="0"/>
              <a:t>Diet</a:t>
            </a:r>
          </a:p>
          <a:p>
            <a:pPr>
              <a:buFont typeface="Wingdings" panose="05000000000000000000" pitchFamily="2" charset="2"/>
              <a:buChar char="Ø"/>
            </a:pPr>
            <a:r>
              <a:rPr lang="en-GB" sz="1600" b="0" dirty="0"/>
              <a:t>Exercise and play</a:t>
            </a:r>
          </a:p>
          <a:p>
            <a:pPr>
              <a:buFont typeface="Wingdings" panose="05000000000000000000" pitchFamily="2" charset="2"/>
              <a:buChar char="Ø"/>
            </a:pPr>
            <a:r>
              <a:rPr lang="en-GB" sz="1600" b="0" dirty="0"/>
              <a:t>Physical health and access to healthcare</a:t>
            </a:r>
          </a:p>
          <a:p>
            <a:pPr>
              <a:buFont typeface="Wingdings" panose="05000000000000000000" pitchFamily="2" charset="2"/>
              <a:buChar char="Ø"/>
            </a:pPr>
            <a:r>
              <a:rPr lang="en-GB" sz="1600" b="0" dirty="0"/>
              <a:t>Mental health</a:t>
            </a:r>
          </a:p>
          <a:p>
            <a:pPr marL="0" indent="0">
              <a:buFont typeface="Arial" panose="020B0604020202020204" pitchFamily="34" charset="0"/>
              <a:buNone/>
            </a:pPr>
            <a:r>
              <a:rPr lang="en-GB" sz="1100" dirty="0">
                <a:hlinkClick r:id="rId4"/>
              </a:rPr>
              <a:t>In Their Own Words: Children's Experiences in Temporary Accommodation - Shelter Scotland</a:t>
            </a:r>
            <a:endParaRPr lang="en-GB" sz="1600" dirty="0"/>
          </a:p>
        </p:txBody>
      </p:sp>
      <p:sp>
        <p:nvSpPr>
          <p:cNvPr id="10" name="TextBox 9">
            <a:extLst>
              <a:ext uri="{FF2B5EF4-FFF2-40B4-BE49-F238E27FC236}">
                <a16:creationId xmlns:a16="http://schemas.microsoft.com/office/drawing/2014/main" id="{D144AE06-5103-477D-D5C8-AA9E6415807B}"/>
              </a:ext>
            </a:extLst>
          </p:cNvPr>
          <p:cNvSpPr txBox="1"/>
          <p:nvPr/>
        </p:nvSpPr>
        <p:spPr>
          <a:xfrm>
            <a:off x="886767" y="6236511"/>
            <a:ext cx="6094324" cy="246221"/>
          </a:xfrm>
          <a:prstGeom prst="rect">
            <a:avLst/>
          </a:prstGeom>
          <a:noFill/>
        </p:spPr>
        <p:txBody>
          <a:bodyPr wrap="square">
            <a:spAutoFit/>
          </a:bodyPr>
          <a:lstStyle/>
          <a:p>
            <a:r>
              <a:rPr lang="en-GB" sz="1000" i="1" u="sng" dirty="0">
                <a:solidFill>
                  <a:srgbClr val="0563C1"/>
                </a:solidFill>
                <a:effectLst/>
                <a:latin typeface="Calibri" panose="020F0502020204030204" pitchFamily="34" charset="0"/>
                <a:ea typeface="Century Gothic" panose="020B0502020202020204" pitchFamily="34" charset="0"/>
                <a:cs typeface="Century Gothic" panose="020B0502020202020204" pitchFamily="34" charset="0"/>
                <a:hlinkClick r:id="rId5"/>
              </a:rPr>
              <a:t>Homelessness in Scotland: 2023-24 - </a:t>
            </a:r>
            <a:r>
              <a:rPr lang="en-GB" sz="1000" i="1" u="sng" dirty="0" err="1">
                <a:solidFill>
                  <a:srgbClr val="0563C1"/>
                </a:solidFill>
                <a:effectLst/>
                <a:latin typeface="Calibri" panose="020F0502020204030204" pitchFamily="34" charset="0"/>
                <a:ea typeface="Century Gothic" panose="020B0502020202020204" pitchFamily="34" charset="0"/>
                <a:cs typeface="Century Gothic" panose="020B0502020202020204" pitchFamily="34" charset="0"/>
                <a:hlinkClick r:id="rId5"/>
              </a:rPr>
              <a:t>gov.scot</a:t>
            </a:r>
            <a:endParaRPr lang="en-GB" sz="1000" dirty="0"/>
          </a:p>
        </p:txBody>
      </p:sp>
    </p:spTree>
    <p:extLst>
      <p:ext uri="{BB962C8B-B14F-4D97-AF65-F5344CB8AC3E}">
        <p14:creationId xmlns:p14="http://schemas.microsoft.com/office/powerpoint/2010/main" val="30870035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8E7346D-5930-257A-0414-4BB3C8272679}"/>
              </a:ext>
            </a:extLst>
          </p:cNvPr>
          <p:cNvSpPr>
            <a:spLocks noGrp="1"/>
          </p:cNvSpPr>
          <p:nvPr>
            <p:ph type="body" sz="quarter" idx="10"/>
          </p:nvPr>
        </p:nvSpPr>
        <p:spPr>
          <a:xfrm>
            <a:off x="777875" y="1374834"/>
            <a:ext cx="10311303" cy="4841811"/>
          </a:xfrm>
        </p:spPr>
        <p:txBody>
          <a:bodyPr/>
          <a:lstStyle/>
          <a:p>
            <a:pPr marL="0" indent="0">
              <a:buNone/>
            </a:pPr>
            <a:endParaRPr lang="en-GB" sz="1600" dirty="0"/>
          </a:p>
          <a:p>
            <a:pPr marL="0" indent="0">
              <a:buNone/>
            </a:pPr>
            <a:endParaRPr lang="en-GB" sz="1600" dirty="0"/>
          </a:p>
          <a:p>
            <a:pPr marL="0" indent="0">
              <a:buNone/>
            </a:pPr>
            <a:r>
              <a:rPr lang="en-GB" sz="1600" dirty="0"/>
              <a:t>Recommendations: </a:t>
            </a:r>
          </a:p>
          <a:p>
            <a:pPr lvl="0"/>
            <a:r>
              <a:rPr lang="en-GB" sz="1600" b="0" dirty="0"/>
              <a:t>Build on the ongoing </a:t>
            </a:r>
            <a:r>
              <a:rPr lang="en-GB" sz="1600" dirty="0"/>
              <a:t>mapping of services </a:t>
            </a:r>
            <a:r>
              <a:rPr lang="en-GB" sz="1600" b="0" dirty="0"/>
              <a:t>as part of the Housing Emergency Action Plan to identify gaps in locally accessible services for children and families and explore opportunities and potential mitigations.</a:t>
            </a:r>
          </a:p>
          <a:p>
            <a:pPr lvl="0"/>
            <a:r>
              <a:rPr lang="en-GB" sz="1600" b="0" dirty="0"/>
              <a:t>Build on existing </a:t>
            </a:r>
            <a:r>
              <a:rPr lang="en-GB" sz="1600" dirty="0"/>
              <a:t>data sharing </a:t>
            </a:r>
            <a:r>
              <a:rPr lang="en-GB" sz="1600" b="0" dirty="0"/>
              <a:t>with health visitors and schools, considering opportunities for an improved two-way feedback system between housing, social work, healthcare and education to ensure better coordination and support for families, in line with UNCRC, GIRFEC and Promise principles.</a:t>
            </a:r>
          </a:p>
          <a:p>
            <a:pPr lvl="0"/>
            <a:r>
              <a:rPr lang="en-GB" sz="1600" b="0" dirty="0"/>
              <a:t>Explore </a:t>
            </a:r>
            <a:r>
              <a:rPr lang="en-GB" sz="1600" dirty="0"/>
              <a:t>data to understand the number and nature of relocations </a:t>
            </a:r>
            <a:r>
              <a:rPr lang="en-GB" sz="1600" b="0" dirty="0"/>
              <a:t>which families experience within Temporary Accommodation placements recognising that, if new accommodation better meets households needs, the benefit of the move may outweigh the disbenefit from disruption to stability.</a:t>
            </a:r>
          </a:p>
          <a:p>
            <a:pPr lvl="0"/>
            <a:r>
              <a:rPr lang="en-GB" sz="1600" b="0" dirty="0"/>
              <a:t>Explore opportunities to allow families in the homelessness system to maintain </a:t>
            </a:r>
            <a:r>
              <a:rPr lang="en-GB" sz="1600" dirty="0"/>
              <a:t>registration with current primary care services </a:t>
            </a:r>
            <a:r>
              <a:rPr lang="en-GB" sz="1600" b="0" dirty="0"/>
              <a:t>when relocating to temporary accommodation, in order to maintain continuity of care. </a:t>
            </a:r>
          </a:p>
        </p:txBody>
      </p:sp>
      <p:sp>
        <p:nvSpPr>
          <p:cNvPr id="3" name="Text Placeholder 2">
            <a:extLst>
              <a:ext uri="{FF2B5EF4-FFF2-40B4-BE49-F238E27FC236}">
                <a16:creationId xmlns:a16="http://schemas.microsoft.com/office/drawing/2014/main" id="{0E8E77EF-8BFC-8DCF-FAB1-A44C9418BEF1}"/>
              </a:ext>
            </a:extLst>
          </p:cNvPr>
          <p:cNvSpPr>
            <a:spLocks noGrp="1"/>
          </p:cNvSpPr>
          <p:nvPr>
            <p:ph type="body" sz="quarter" idx="11"/>
          </p:nvPr>
        </p:nvSpPr>
        <p:spPr/>
        <p:txBody>
          <a:bodyPr/>
          <a:lstStyle/>
          <a:p>
            <a:r>
              <a:rPr lang="en-GB" dirty="0"/>
              <a:t>Deep dives : Homelessness</a:t>
            </a:r>
          </a:p>
        </p:txBody>
      </p:sp>
      <p:sp>
        <p:nvSpPr>
          <p:cNvPr id="4" name="Content Placeholder 3">
            <a:extLst>
              <a:ext uri="{FF2B5EF4-FFF2-40B4-BE49-F238E27FC236}">
                <a16:creationId xmlns:a16="http://schemas.microsoft.com/office/drawing/2014/main" id="{FFE3AAEE-B862-61AD-A13B-837D97D1123D}"/>
              </a:ext>
            </a:extLst>
          </p:cNvPr>
          <p:cNvSpPr>
            <a:spLocks noGrp="1"/>
          </p:cNvSpPr>
          <p:nvPr>
            <p:ph sz="quarter" idx="12"/>
          </p:nvPr>
        </p:nvSpPr>
        <p:spPr/>
        <p:txBody>
          <a:bodyPr/>
          <a:lstStyle/>
          <a:p>
            <a:r>
              <a:rPr lang="en-GB" dirty="0"/>
              <a:t>Deep Dives : Homelessness</a:t>
            </a:r>
          </a:p>
        </p:txBody>
      </p:sp>
    </p:spTree>
    <p:extLst>
      <p:ext uri="{BB962C8B-B14F-4D97-AF65-F5344CB8AC3E}">
        <p14:creationId xmlns:p14="http://schemas.microsoft.com/office/powerpoint/2010/main" val="40835678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8E7346D-5930-257A-0414-4BB3C8272679}"/>
              </a:ext>
            </a:extLst>
          </p:cNvPr>
          <p:cNvSpPr>
            <a:spLocks noGrp="1"/>
          </p:cNvSpPr>
          <p:nvPr>
            <p:ph type="body" sz="quarter" idx="10"/>
          </p:nvPr>
        </p:nvSpPr>
        <p:spPr>
          <a:xfrm>
            <a:off x="777875" y="1374834"/>
            <a:ext cx="10311303" cy="4841811"/>
          </a:xfrm>
        </p:spPr>
        <p:txBody>
          <a:bodyPr/>
          <a:lstStyle/>
          <a:p>
            <a:pPr marL="0" indent="0">
              <a:buNone/>
            </a:pPr>
            <a:endParaRPr lang="en-GB" sz="1600" dirty="0"/>
          </a:p>
          <a:p>
            <a:pPr marL="0" indent="0">
              <a:buNone/>
            </a:pPr>
            <a:r>
              <a:rPr lang="en-GB" sz="1600" dirty="0"/>
              <a:t>Findings:</a:t>
            </a:r>
            <a:endParaRPr lang="en-GB" sz="1600" b="0" dirty="0"/>
          </a:p>
        </p:txBody>
      </p:sp>
      <p:sp>
        <p:nvSpPr>
          <p:cNvPr id="3" name="Text Placeholder 2">
            <a:extLst>
              <a:ext uri="{FF2B5EF4-FFF2-40B4-BE49-F238E27FC236}">
                <a16:creationId xmlns:a16="http://schemas.microsoft.com/office/drawing/2014/main" id="{0E8E77EF-8BFC-8DCF-FAB1-A44C9418BEF1}"/>
              </a:ext>
            </a:extLst>
          </p:cNvPr>
          <p:cNvSpPr>
            <a:spLocks noGrp="1"/>
          </p:cNvSpPr>
          <p:nvPr>
            <p:ph type="body" sz="quarter" idx="11"/>
          </p:nvPr>
        </p:nvSpPr>
        <p:spPr/>
        <p:txBody>
          <a:bodyPr/>
          <a:lstStyle/>
          <a:p>
            <a:r>
              <a:rPr lang="en-GB" dirty="0"/>
              <a:t>Deep dives : Additional Support Needs (ASN)</a:t>
            </a:r>
          </a:p>
        </p:txBody>
      </p:sp>
      <p:sp>
        <p:nvSpPr>
          <p:cNvPr id="4" name="Content Placeholder 3">
            <a:extLst>
              <a:ext uri="{FF2B5EF4-FFF2-40B4-BE49-F238E27FC236}">
                <a16:creationId xmlns:a16="http://schemas.microsoft.com/office/drawing/2014/main" id="{FFE3AAEE-B862-61AD-A13B-837D97D1123D}"/>
              </a:ext>
            </a:extLst>
          </p:cNvPr>
          <p:cNvSpPr>
            <a:spLocks noGrp="1"/>
          </p:cNvSpPr>
          <p:nvPr>
            <p:ph sz="quarter" idx="12"/>
          </p:nvPr>
        </p:nvSpPr>
        <p:spPr/>
        <p:txBody>
          <a:bodyPr/>
          <a:lstStyle/>
          <a:p>
            <a:r>
              <a:rPr lang="en-GB" dirty="0"/>
              <a:t>Deep Dives : ASN</a:t>
            </a:r>
          </a:p>
        </p:txBody>
      </p:sp>
      <p:graphicFrame>
        <p:nvGraphicFramePr>
          <p:cNvPr id="5" name="Chart 4" descr="Figure A2 shows the percentage of pupils with ASN in Edinburgh rise from 23.8% in 2015 to 29.1% in 2018, this then increases sharply to 39.4% in 2019 and reaches a peak at 46.8% in 2022 followed by a small decrease to 45.9&amp; in 2023.">
            <a:extLst>
              <a:ext uri="{FF2B5EF4-FFF2-40B4-BE49-F238E27FC236}">
                <a16:creationId xmlns:a16="http://schemas.microsoft.com/office/drawing/2014/main" id="{5C9D01E0-0335-BD2C-929C-73870A3ACAAC}"/>
              </a:ext>
            </a:extLst>
          </p:cNvPr>
          <p:cNvGraphicFramePr/>
          <p:nvPr>
            <p:extLst>
              <p:ext uri="{D42A27DB-BD31-4B8C-83A1-F6EECF244321}">
                <p14:modId xmlns:p14="http://schemas.microsoft.com/office/powerpoint/2010/main" val="3764912678"/>
              </p:ext>
            </p:extLst>
          </p:nvPr>
        </p:nvGraphicFramePr>
        <p:xfrm>
          <a:off x="348275" y="2246633"/>
          <a:ext cx="5477510" cy="3449955"/>
        </p:xfrm>
        <a:graphic>
          <a:graphicData uri="http://schemas.openxmlformats.org/drawingml/2006/chart">
            <c:chart xmlns:c="http://schemas.openxmlformats.org/drawingml/2006/chart" xmlns:r="http://schemas.openxmlformats.org/officeDocument/2006/relationships" r:id="rId3"/>
          </a:graphicData>
        </a:graphic>
      </p:graphicFrame>
      <p:pic>
        <p:nvPicPr>
          <p:cNvPr id="6" name="Picture 5" descr="Figure A9 shows the growth in the NHS Lothian CAMHS neurodevelopmental disorder waiting list between October 2019 and February 2024.  In October 2019 to April 2021 this was less than 1000, then in May 2021 the waiting list jumps to above 1000 and increases towards 2000.  IN august 2022 the waiting list starts to rise steeply above 2000 to over 5500 in February 2024 with around half of patients waiting more than 52 weeks.">
            <a:extLst>
              <a:ext uri="{FF2B5EF4-FFF2-40B4-BE49-F238E27FC236}">
                <a16:creationId xmlns:a16="http://schemas.microsoft.com/office/drawing/2014/main" id="{A2DC9C99-BCCA-719D-D307-60D5036C2194}"/>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33526" y="2662813"/>
            <a:ext cx="5223768" cy="3033775"/>
          </a:xfrm>
          <a:prstGeom prst="rect">
            <a:avLst/>
          </a:prstGeom>
          <a:noFill/>
          <a:ln>
            <a:solidFill>
              <a:srgbClr val="7030A0"/>
            </a:solidFill>
          </a:ln>
        </p:spPr>
      </p:pic>
      <p:sp>
        <p:nvSpPr>
          <p:cNvPr id="8" name="TextBox 7">
            <a:extLst>
              <a:ext uri="{FF2B5EF4-FFF2-40B4-BE49-F238E27FC236}">
                <a16:creationId xmlns:a16="http://schemas.microsoft.com/office/drawing/2014/main" id="{BDDD3EAD-F8B2-41E1-94EC-F5ED5C244A74}"/>
              </a:ext>
            </a:extLst>
          </p:cNvPr>
          <p:cNvSpPr txBox="1"/>
          <p:nvPr/>
        </p:nvSpPr>
        <p:spPr>
          <a:xfrm>
            <a:off x="5825785" y="5705628"/>
            <a:ext cx="6094324" cy="246221"/>
          </a:xfrm>
          <a:prstGeom prst="rect">
            <a:avLst/>
          </a:prstGeom>
          <a:noFill/>
        </p:spPr>
        <p:txBody>
          <a:bodyPr wrap="square">
            <a:spAutoFit/>
          </a:bodyPr>
          <a:lstStyle/>
          <a:p>
            <a:r>
              <a:rPr lang="en-GB" sz="1000" i="1" dirty="0">
                <a:effectLst/>
                <a:latin typeface="Calibri" panose="020F0502020204030204" pitchFamily="34" charset="0"/>
                <a:ea typeface="Century Gothic" panose="020B0502020202020204" pitchFamily="34" charset="0"/>
              </a:rPr>
              <a:t> </a:t>
            </a:r>
            <a:r>
              <a:rPr lang="en-GB" sz="1000" i="1" u="sng" dirty="0">
                <a:solidFill>
                  <a:srgbClr val="0563C1"/>
                </a:solidFill>
                <a:effectLst/>
                <a:latin typeface="Calibri" panose="020F0502020204030204" pitchFamily="34" charset="0"/>
                <a:ea typeface="Century Gothic" panose="020B0502020202020204" pitchFamily="34" charset="0"/>
                <a:cs typeface="Calibri" panose="020F0502020204030204" pitchFamily="34" charset="0"/>
                <a:hlinkClick r:id="rId5"/>
              </a:rPr>
              <a:t>IA-report-2024-Lothian-Neurodevelopmental-Framework-for-Children-and-Young-People</a:t>
            </a:r>
            <a:endParaRPr lang="en-GB" sz="1000" dirty="0"/>
          </a:p>
        </p:txBody>
      </p:sp>
      <p:sp>
        <p:nvSpPr>
          <p:cNvPr id="10" name="TextBox 9">
            <a:extLst>
              <a:ext uri="{FF2B5EF4-FFF2-40B4-BE49-F238E27FC236}">
                <a16:creationId xmlns:a16="http://schemas.microsoft.com/office/drawing/2014/main" id="{74436158-D787-E706-EEF9-991CFE351273}"/>
              </a:ext>
            </a:extLst>
          </p:cNvPr>
          <p:cNvSpPr txBox="1"/>
          <p:nvPr/>
        </p:nvSpPr>
        <p:spPr>
          <a:xfrm>
            <a:off x="271893" y="5696588"/>
            <a:ext cx="6094324" cy="246221"/>
          </a:xfrm>
          <a:prstGeom prst="rect">
            <a:avLst/>
          </a:prstGeom>
          <a:noFill/>
        </p:spPr>
        <p:txBody>
          <a:bodyPr wrap="square">
            <a:spAutoFit/>
          </a:bodyPr>
          <a:lstStyle/>
          <a:p>
            <a:r>
              <a:rPr lang="en-GB" sz="1000" kern="0" dirty="0">
                <a:effectLst/>
                <a:latin typeface="Calibri" panose="020F0502020204030204" pitchFamily="34" charset="0"/>
                <a:ea typeface="Times New Roman" panose="02020603050405020304" pitchFamily="18" charset="0"/>
              </a:rPr>
              <a:t>SEEMIS Primary and SEEMIS Secondary files </a:t>
            </a:r>
            <a:endParaRPr lang="en-GB" sz="1000" dirty="0"/>
          </a:p>
        </p:txBody>
      </p:sp>
      <p:sp>
        <p:nvSpPr>
          <p:cNvPr id="12" name="Text Placeholder 1">
            <a:extLst>
              <a:ext uri="{FF2B5EF4-FFF2-40B4-BE49-F238E27FC236}">
                <a16:creationId xmlns:a16="http://schemas.microsoft.com/office/drawing/2014/main" id="{216A5DAA-3C15-72A1-8A4D-EA21DBE1FB35}"/>
              </a:ext>
            </a:extLst>
          </p:cNvPr>
          <p:cNvSpPr txBox="1">
            <a:spLocks/>
          </p:cNvSpPr>
          <p:nvPr/>
        </p:nvSpPr>
        <p:spPr>
          <a:xfrm>
            <a:off x="5902167" y="2246633"/>
            <a:ext cx="4875361" cy="33911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7C348B"/>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1600" dirty="0">
                <a:solidFill>
                  <a:schemeClr val="tx1"/>
                </a:solidFill>
              </a:rPr>
              <a:t>NHS Lothian CAMHS ND waiting list growth</a:t>
            </a:r>
            <a:endParaRPr lang="en-GB" sz="1600" b="0" dirty="0">
              <a:solidFill>
                <a:schemeClr val="tx1"/>
              </a:solidFill>
            </a:endParaRPr>
          </a:p>
        </p:txBody>
      </p:sp>
    </p:spTree>
    <p:extLst>
      <p:ext uri="{BB962C8B-B14F-4D97-AF65-F5344CB8AC3E}">
        <p14:creationId xmlns:p14="http://schemas.microsoft.com/office/powerpoint/2010/main" val="23183582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8E7346D-5930-257A-0414-4BB3C8272679}"/>
              </a:ext>
            </a:extLst>
          </p:cNvPr>
          <p:cNvSpPr>
            <a:spLocks noGrp="1"/>
          </p:cNvSpPr>
          <p:nvPr>
            <p:ph type="body" sz="quarter" idx="10"/>
          </p:nvPr>
        </p:nvSpPr>
        <p:spPr>
          <a:xfrm>
            <a:off x="777875" y="1798655"/>
            <a:ext cx="10311303" cy="4417990"/>
          </a:xfrm>
        </p:spPr>
        <p:txBody>
          <a:bodyPr/>
          <a:lstStyle/>
          <a:p>
            <a:pPr marL="0" indent="0">
              <a:buNone/>
            </a:pPr>
            <a:r>
              <a:rPr lang="en-GB" sz="1600" dirty="0"/>
              <a:t>Recommendation:</a:t>
            </a:r>
          </a:p>
          <a:p>
            <a:pPr>
              <a:buFontTx/>
              <a:buChar char="-"/>
            </a:pPr>
            <a:r>
              <a:rPr lang="en-GB" sz="1600" b="0" dirty="0"/>
              <a:t>Develop a multi-agency roll-out of an ASN-informed approach to ensure that additional support needs can be better accommodated in non-specialist environment</a:t>
            </a:r>
          </a:p>
        </p:txBody>
      </p:sp>
      <p:sp>
        <p:nvSpPr>
          <p:cNvPr id="3" name="Text Placeholder 2">
            <a:extLst>
              <a:ext uri="{FF2B5EF4-FFF2-40B4-BE49-F238E27FC236}">
                <a16:creationId xmlns:a16="http://schemas.microsoft.com/office/drawing/2014/main" id="{0E8E77EF-8BFC-8DCF-FAB1-A44C9418BEF1}"/>
              </a:ext>
            </a:extLst>
          </p:cNvPr>
          <p:cNvSpPr>
            <a:spLocks noGrp="1"/>
          </p:cNvSpPr>
          <p:nvPr>
            <p:ph type="body" sz="quarter" idx="11"/>
          </p:nvPr>
        </p:nvSpPr>
        <p:spPr/>
        <p:txBody>
          <a:bodyPr/>
          <a:lstStyle/>
          <a:p>
            <a:r>
              <a:rPr lang="en-GB" dirty="0"/>
              <a:t>Deep dives : Additional Support Needs (ASN)</a:t>
            </a:r>
          </a:p>
        </p:txBody>
      </p:sp>
      <p:sp>
        <p:nvSpPr>
          <p:cNvPr id="4" name="Content Placeholder 3">
            <a:extLst>
              <a:ext uri="{FF2B5EF4-FFF2-40B4-BE49-F238E27FC236}">
                <a16:creationId xmlns:a16="http://schemas.microsoft.com/office/drawing/2014/main" id="{FFE3AAEE-B862-61AD-A13B-837D97D1123D}"/>
              </a:ext>
            </a:extLst>
          </p:cNvPr>
          <p:cNvSpPr>
            <a:spLocks noGrp="1"/>
          </p:cNvSpPr>
          <p:nvPr>
            <p:ph sz="quarter" idx="12"/>
          </p:nvPr>
        </p:nvSpPr>
        <p:spPr/>
        <p:txBody>
          <a:bodyPr/>
          <a:lstStyle/>
          <a:p>
            <a:r>
              <a:rPr lang="en-GB" dirty="0"/>
              <a:t>Deep Dives : ASN</a:t>
            </a:r>
          </a:p>
        </p:txBody>
      </p:sp>
    </p:spTree>
    <p:extLst>
      <p:ext uri="{BB962C8B-B14F-4D97-AF65-F5344CB8AC3E}">
        <p14:creationId xmlns:p14="http://schemas.microsoft.com/office/powerpoint/2010/main" val="42562999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8E7346D-5930-257A-0414-4BB3C8272679}"/>
              </a:ext>
            </a:extLst>
          </p:cNvPr>
          <p:cNvSpPr>
            <a:spLocks noGrp="1"/>
          </p:cNvSpPr>
          <p:nvPr>
            <p:ph type="body" sz="quarter" idx="10"/>
          </p:nvPr>
        </p:nvSpPr>
        <p:spPr>
          <a:xfrm>
            <a:off x="777875" y="1374834"/>
            <a:ext cx="10311303" cy="4841811"/>
          </a:xfrm>
        </p:spPr>
        <p:txBody>
          <a:bodyPr/>
          <a:lstStyle/>
          <a:p>
            <a:pPr marL="0" indent="0">
              <a:buNone/>
            </a:pPr>
            <a:r>
              <a:rPr lang="en-GB" sz="1600" dirty="0"/>
              <a:t>Findings:</a:t>
            </a:r>
          </a:p>
          <a:p>
            <a:r>
              <a:rPr lang="en-GB" sz="1600" b="0" dirty="0"/>
              <a:t>Early Years</a:t>
            </a:r>
          </a:p>
          <a:p>
            <a:r>
              <a:rPr lang="en-GB" sz="1600" b="0" dirty="0"/>
              <a:t>Library membership</a:t>
            </a:r>
          </a:p>
          <a:p>
            <a:r>
              <a:rPr lang="en-GB" sz="1600" b="0" dirty="0"/>
              <a:t>Physical Activity and Active Schools</a:t>
            </a:r>
          </a:p>
          <a:p>
            <a:r>
              <a:rPr lang="en-GB" sz="1600" b="0" dirty="0" err="1"/>
              <a:t>Bikeability</a:t>
            </a:r>
            <a:endParaRPr lang="en-GB" sz="1600" b="0" dirty="0"/>
          </a:p>
          <a:p>
            <a:r>
              <a:rPr lang="en-GB" sz="1600" b="0" dirty="0"/>
              <a:t>Out of School Care (breakfast and after school clubs)</a:t>
            </a:r>
          </a:p>
          <a:p>
            <a:r>
              <a:rPr lang="en-GB" sz="1600" b="0" dirty="0"/>
              <a:t>Youth Work</a:t>
            </a:r>
          </a:p>
          <a:p>
            <a:r>
              <a:rPr lang="en-GB" sz="1600" b="0" dirty="0" err="1"/>
              <a:t>Childsmile</a:t>
            </a:r>
            <a:endParaRPr lang="en-GB" sz="1600" b="0" dirty="0"/>
          </a:p>
          <a:p>
            <a:endParaRPr lang="en-GB" sz="1600" b="0" dirty="0"/>
          </a:p>
          <a:p>
            <a:pPr>
              <a:buFont typeface="Wingdings" panose="05000000000000000000" pitchFamily="2" charset="2"/>
              <a:buChar char="Ø"/>
            </a:pPr>
            <a:r>
              <a:rPr lang="en-GB" sz="1600" b="0" dirty="0"/>
              <a:t>No clear consensus on what the Universal Offer is</a:t>
            </a:r>
          </a:p>
          <a:p>
            <a:pPr>
              <a:buFont typeface="Wingdings" panose="05000000000000000000" pitchFamily="2" charset="2"/>
              <a:buChar char="Ø"/>
            </a:pPr>
            <a:r>
              <a:rPr lang="en-GB" sz="1600" b="0" dirty="0"/>
              <a:t>Gaps in data</a:t>
            </a:r>
          </a:p>
          <a:p>
            <a:pPr>
              <a:buFont typeface="Wingdings" panose="05000000000000000000" pitchFamily="2" charset="2"/>
              <a:buChar char="Ø"/>
            </a:pPr>
            <a:r>
              <a:rPr lang="en-GB" sz="1600" b="0" dirty="0"/>
              <a:t>Gaps in service provision in SE</a:t>
            </a:r>
          </a:p>
        </p:txBody>
      </p:sp>
      <p:sp>
        <p:nvSpPr>
          <p:cNvPr id="3" name="Text Placeholder 2">
            <a:extLst>
              <a:ext uri="{FF2B5EF4-FFF2-40B4-BE49-F238E27FC236}">
                <a16:creationId xmlns:a16="http://schemas.microsoft.com/office/drawing/2014/main" id="{0E8E77EF-8BFC-8DCF-FAB1-A44C9418BEF1}"/>
              </a:ext>
            </a:extLst>
          </p:cNvPr>
          <p:cNvSpPr>
            <a:spLocks noGrp="1"/>
          </p:cNvSpPr>
          <p:nvPr>
            <p:ph type="body" sz="quarter" idx="11"/>
          </p:nvPr>
        </p:nvSpPr>
        <p:spPr/>
        <p:txBody>
          <a:bodyPr/>
          <a:lstStyle/>
          <a:p>
            <a:r>
              <a:rPr lang="en-GB" dirty="0"/>
              <a:t>Deep dives : Universal Offer</a:t>
            </a:r>
          </a:p>
        </p:txBody>
      </p:sp>
      <p:sp>
        <p:nvSpPr>
          <p:cNvPr id="4" name="Content Placeholder 3">
            <a:extLst>
              <a:ext uri="{FF2B5EF4-FFF2-40B4-BE49-F238E27FC236}">
                <a16:creationId xmlns:a16="http://schemas.microsoft.com/office/drawing/2014/main" id="{FFE3AAEE-B862-61AD-A13B-837D97D1123D}"/>
              </a:ext>
            </a:extLst>
          </p:cNvPr>
          <p:cNvSpPr>
            <a:spLocks noGrp="1"/>
          </p:cNvSpPr>
          <p:nvPr>
            <p:ph sz="quarter" idx="12"/>
          </p:nvPr>
        </p:nvSpPr>
        <p:spPr/>
        <p:txBody>
          <a:bodyPr/>
          <a:lstStyle/>
          <a:p>
            <a:r>
              <a:rPr lang="en-GB" dirty="0"/>
              <a:t>Deep Dives : Universal Offer</a:t>
            </a:r>
          </a:p>
        </p:txBody>
      </p:sp>
      <p:pic>
        <p:nvPicPr>
          <p:cNvPr id="5" name="Chart 10" descr="A screenshot of a graph&#10;&#10;Description automatically generated">
            <a:extLst>
              <a:ext uri="{FF2B5EF4-FFF2-40B4-BE49-F238E27FC236}">
                <a16:creationId xmlns:a16="http://schemas.microsoft.com/office/drawing/2014/main" id="{DDBCA1AF-531E-DDF0-439E-2D6438970BB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39658" y="1829361"/>
            <a:ext cx="5049520" cy="4184015"/>
          </a:xfrm>
          <a:prstGeom prst="rect">
            <a:avLst/>
          </a:prstGeom>
          <a:noFill/>
          <a:ln>
            <a:solidFill>
              <a:schemeClr val="accent1"/>
            </a:solidFill>
          </a:ln>
        </p:spPr>
      </p:pic>
      <p:sp>
        <p:nvSpPr>
          <p:cNvPr id="7" name="TextBox 6">
            <a:extLst>
              <a:ext uri="{FF2B5EF4-FFF2-40B4-BE49-F238E27FC236}">
                <a16:creationId xmlns:a16="http://schemas.microsoft.com/office/drawing/2014/main" id="{826AA7FE-A26D-C914-E819-D5E51C6242C0}"/>
              </a:ext>
            </a:extLst>
          </p:cNvPr>
          <p:cNvSpPr txBox="1"/>
          <p:nvPr/>
        </p:nvSpPr>
        <p:spPr>
          <a:xfrm>
            <a:off x="6039658" y="5982627"/>
            <a:ext cx="6094324" cy="246221"/>
          </a:xfrm>
          <a:prstGeom prst="rect">
            <a:avLst/>
          </a:prstGeom>
          <a:noFill/>
        </p:spPr>
        <p:txBody>
          <a:bodyPr wrap="square">
            <a:spAutoFit/>
          </a:bodyPr>
          <a:lstStyle/>
          <a:p>
            <a:r>
              <a:rPr lang="en-GB" sz="1000" i="1" dirty="0">
                <a:effectLst/>
                <a:latin typeface="Calibri" panose="020F0502020204030204" pitchFamily="34" charset="0"/>
                <a:ea typeface="Century Gothic" panose="020B0502020202020204" pitchFamily="34" charset="0"/>
                <a:cs typeface="Century Gothic" panose="020B0502020202020204" pitchFamily="34" charset="0"/>
              </a:rPr>
              <a:t>Shared internal LAYC data</a:t>
            </a:r>
            <a:endParaRPr lang="en-GB" sz="1000" dirty="0"/>
          </a:p>
        </p:txBody>
      </p:sp>
    </p:spTree>
    <p:extLst>
      <p:ext uri="{BB962C8B-B14F-4D97-AF65-F5344CB8AC3E}">
        <p14:creationId xmlns:p14="http://schemas.microsoft.com/office/powerpoint/2010/main" val="18507253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8E7346D-5930-257A-0414-4BB3C8272679}"/>
              </a:ext>
            </a:extLst>
          </p:cNvPr>
          <p:cNvSpPr>
            <a:spLocks noGrp="1"/>
          </p:cNvSpPr>
          <p:nvPr>
            <p:ph type="body" sz="quarter" idx="10"/>
          </p:nvPr>
        </p:nvSpPr>
        <p:spPr>
          <a:xfrm>
            <a:off x="761448" y="1927493"/>
            <a:ext cx="10311303" cy="4841811"/>
          </a:xfrm>
        </p:spPr>
        <p:txBody>
          <a:bodyPr/>
          <a:lstStyle/>
          <a:p>
            <a:pPr marL="0" indent="0">
              <a:buNone/>
            </a:pPr>
            <a:r>
              <a:rPr lang="en-GB" sz="1600" dirty="0"/>
              <a:t>Recommendations:</a:t>
            </a:r>
          </a:p>
          <a:p>
            <a:pPr>
              <a:buFontTx/>
              <a:buChar char="-"/>
            </a:pPr>
            <a:r>
              <a:rPr lang="en-GB" sz="1600" b="0" dirty="0"/>
              <a:t>Carry out further work to </a:t>
            </a:r>
            <a:r>
              <a:rPr lang="en-GB" sz="1600" dirty="0"/>
              <a:t>develop and agree a Universal Offer </a:t>
            </a:r>
            <a:r>
              <a:rPr lang="en-GB" sz="1600" b="0" dirty="0"/>
              <a:t>of access to healthy environments and opportunities for children and young people</a:t>
            </a:r>
          </a:p>
          <a:p>
            <a:pPr>
              <a:buFontTx/>
              <a:buChar char="-"/>
            </a:pPr>
            <a:r>
              <a:rPr lang="en-GB" sz="1600" b="0" dirty="0"/>
              <a:t>Continue to </a:t>
            </a:r>
            <a:r>
              <a:rPr lang="en-GB" sz="1600" dirty="0"/>
              <a:t>support the delivery of Youth Work </a:t>
            </a:r>
            <a:r>
              <a:rPr lang="en-GB" sz="1600" b="0" dirty="0"/>
              <a:t>in the city, recognising the key role it has to play in supporting children and young people to access a wider range of opportunities, support, and services</a:t>
            </a:r>
          </a:p>
        </p:txBody>
      </p:sp>
      <p:sp>
        <p:nvSpPr>
          <p:cNvPr id="3" name="Text Placeholder 2">
            <a:extLst>
              <a:ext uri="{FF2B5EF4-FFF2-40B4-BE49-F238E27FC236}">
                <a16:creationId xmlns:a16="http://schemas.microsoft.com/office/drawing/2014/main" id="{0E8E77EF-8BFC-8DCF-FAB1-A44C9418BEF1}"/>
              </a:ext>
            </a:extLst>
          </p:cNvPr>
          <p:cNvSpPr>
            <a:spLocks noGrp="1"/>
          </p:cNvSpPr>
          <p:nvPr>
            <p:ph type="body" sz="quarter" idx="11"/>
          </p:nvPr>
        </p:nvSpPr>
        <p:spPr/>
        <p:txBody>
          <a:bodyPr/>
          <a:lstStyle/>
          <a:p>
            <a:r>
              <a:rPr lang="en-GB" dirty="0"/>
              <a:t>Deep dives : Universal Offer</a:t>
            </a:r>
          </a:p>
        </p:txBody>
      </p:sp>
      <p:sp>
        <p:nvSpPr>
          <p:cNvPr id="4" name="Content Placeholder 3">
            <a:extLst>
              <a:ext uri="{FF2B5EF4-FFF2-40B4-BE49-F238E27FC236}">
                <a16:creationId xmlns:a16="http://schemas.microsoft.com/office/drawing/2014/main" id="{FFE3AAEE-B862-61AD-A13B-837D97D1123D}"/>
              </a:ext>
            </a:extLst>
          </p:cNvPr>
          <p:cNvSpPr>
            <a:spLocks noGrp="1"/>
          </p:cNvSpPr>
          <p:nvPr>
            <p:ph sz="quarter" idx="12"/>
          </p:nvPr>
        </p:nvSpPr>
        <p:spPr/>
        <p:txBody>
          <a:bodyPr/>
          <a:lstStyle/>
          <a:p>
            <a:r>
              <a:rPr lang="en-GB" dirty="0"/>
              <a:t>Deep Dives : Universal Offer</a:t>
            </a:r>
          </a:p>
        </p:txBody>
      </p:sp>
    </p:spTree>
    <p:extLst>
      <p:ext uri="{BB962C8B-B14F-4D97-AF65-F5344CB8AC3E}">
        <p14:creationId xmlns:p14="http://schemas.microsoft.com/office/powerpoint/2010/main" val="13135338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8E7346D-5930-257A-0414-4BB3C8272679}"/>
              </a:ext>
            </a:extLst>
          </p:cNvPr>
          <p:cNvSpPr>
            <a:spLocks noGrp="1"/>
          </p:cNvSpPr>
          <p:nvPr>
            <p:ph type="body" sz="quarter" idx="10"/>
          </p:nvPr>
        </p:nvSpPr>
        <p:spPr>
          <a:xfrm>
            <a:off x="761448" y="1754542"/>
            <a:ext cx="10311303" cy="4841811"/>
          </a:xfrm>
        </p:spPr>
        <p:txBody>
          <a:bodyPr/>
          <a:lstStyle/>
          <a:p>
            <a:r>
              <a:rPr lang="en-GB" sz="1800" b="0" dirty="0"/>
              <a:t>Work as a Community Planning Partnership to </a:t>
            </a:r>
            <a:r>
              <a:rPr lang="en-GB" sz="1800" dirty="0"/>
              <a:t>systematically embed children’s voices </a:t>
            </a:r>
            <a:r>
              <a:rPr lang="en-GB" sz="1800" b="0" dirty="0"/>
              <a:t>in the planning of spaces, opportunities and services, including through City Plan 2040 and as well as in future Community Plans and Children’s Services Plans.</a:t>
            </a:r>
          </a:p>
          <a:p>
            <a:r>
              <a:rPr lang="en-GB" sz="1800" b="0" dirty="0"/>
              <a:t>Work as a Community Planning Partnership to consider priorities areas where </a:t>
            </a:r>
            <a:r>
              <a:rPr lang="en-GB" sz="1800" dirty="0"/>
              <a:t>improved data collection, sharing or analysis </a:t>
            </a:r>
            <a:r>
              <a:rPr lang="en-GB" sz="1800" b="0" dirty="0"/>
              <a:t>would enable us to make more informed policy decisions and service improvements</a:t>
            </a:r>
          </a:p>
          <a:p>
            <a:r>
              <a:rPr lang="en-GB" sz="1800" dirty="0"/>
              <a:t>Consider further workforce development including on neurodiversity and trauma-informed practice </a:t>
            </a:r>
            <a:r>
              <a:rPr lang="en-GB" sz="1800" b="0" dirty="0"/>
              <a:t>to ensure frontline staff across all services working with children, young people recognise and respond to the individual needs of each child, young person and family in a compassionate, adaptable and supportive way.</a:t>
            </a:r>
          </a:p>
        </p:txBody>
      </p:sp>
      <p:sp>
        <p:nvSpPr>
          <p:cNvPr id="3" name="Text Placeholder 2">
            <a:extLst>
              <a:ext uri="{FF2B5EF4-FFF2-40B4-BE49-F238E27FC236}">
                <a16:creationId xmlns:a16="http://schemas.microsoft.com/office/drawing/2014/main" id="{0E8E77EF-8BFC-8DCF-FAB1-A44C9418BEF1}"/>
              </a:ext>
            </a:extLst>
          </p:cNvPr>
          <p:cNvSpPr>
            <a:spLocks noGrp="1"/>
          </p:cNvSpPr>
          <p:nvPr>
            <p:ph type="body" sz="quarter" idx="11"/>
          </p:nvPr>
        </p:nvSpPr>
        <p:spPr/>
        <p:txBody>
          <a:bodyPr/>
          <a:lstStyle/>
          <a:p>
            <a:r>
              <a:rPr lang="en-GB" dirty="0"/>
              <a:t>Recommendations: Overarching</a:t>
            </a:r>
          </a:p>
        </p:txBody>
      </p:sp>
      <p:sp>
        <p:nvSpPr>
          <p:cNvPr id="4" name="Content Placeholder 3">
            <a:extLst>
              <a:ext uri="{FF2B5EF4-FFF2-40B4-BE49-F238E27FC236}">
                <a16:creationId xmlns:a16="http://schemas.microsoft.com/office/drawing/2014/main" id="{FFE3AAEE-B862-61AD-A13B-837D97D1123D}"/>
              </a:ext>
            </a:extLst>
          </p:cNvPr>
          <p:cNvSpPr>
            <a:spLocks noGrp="1"/>
          </p:cNvSpPr>
          <p:nvPr>
            <p:ph sz="quarter" idx="12"/>
          </p:nvPr>
        </p:nvSpPr>
        <p:spPr/>
        <p:txBody>
          <a:bodyPr/>
          <a:lstStyle/>
          <a:p>
            <a:r>
              <a:rPr lang="en-GB" dirty="0"/>
              <a:t>Recommendations (IV)</a:t>
            </a:r>
          </a:p>
        </p:txBody>
      </p:sp>
    </p:spTree>
    <p:extLst>
      <p:ext uri="{BB962C8B-B14F-4D97-AF65-F5344CB8AC3E}">
        <p14:creationId xmlns:p14="http://schemas.microsoft.com/office/powerpoint/2010/main" val="10954949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FE49AE6-45EB-778C-F5E8-4075150BCE09}"/>
              </a:ext>
            </a:extLst>
          </p:cNvPr>
          <p:cNvPicPr>
            <a:picLocks noChangeAspect="1"/>
          </p:cNvPicPr>
          <p:nvPr/>
        </p:nvPicPr>
        <p:blipFill>
          <a:blip r:embed="rId3"/>
          <a:stretch>
            <a:fillRect/>
          </a:stretch>
        </p:blipFill>
        <p:spPr>
          <a:xfrm>
            <a:off x="0" y="1744304"/>
            <a:ext cx="4895167" cy="3094216"/>
          </a:xfrm>
          <a:prstGeom prst="rect">
            <a:avLst/>
          </a:prstGeom>
        </p:spPr>
      </p:pic>
      <p:sp>
        <p:nvSpPr>
          <p:cNvPr id="3" name="Text Placeholder 2">
            <a:extLst>
              <a:ext uri="{FF2B5EF4-FFF2-40B4-BE49-F238E27FC236}">
                <a16:creationId xmlns:a16="http://schemas.microsoft.com/office/drawing/2014/main" id="{0E8E77EF-8BFC-8DCF-FAB1-A44C9418BEF1}"/>
              </a:ext>
            </a:extLst>
          </p:cNvPr>
          <p:cNvSpPr>
            <a:spLocks noGrp="1"/>
          </p:cNvSpPr>
          <p:nvPr>
            <p:ph type="body" sz="quarter" idx="11"/>
          </p:nvPr>
        </p:nvSpPr>
        <p:spPr/>
        <p:txBody>
          <a:bodyPr/>
          <a:lstStyle/>
          <a:p>
            <a:r>
              <a:rPr lang="en-GB" dirty="0"/>
              <a:t>Children, Young People and Families JSNA</a:t>
            </a:r>
          </a:p>
        </p:txBody>
      </p:sp>
      <p:sp>
        <p:nvSpPr>
          <p:cNvPr id="4" name="Content Placeholder 3">
            <a:extLst>
              <a:ext uri="{FF2B5EF4-FFF2-40B4-BE49-F238E27FC236}">
                <a16:creationId xmlns:a16="http://schemas.microsoft.com/office/drawing/2014/main" id="{FFE3AAEE-B862-61AD-A13B-837D97D1123D}"/>
              </a:ext>
            </a:extLst>
          </p:cNvPr>
          <p:cNvSpPr>
            <a:spLocks noGrp="1"/>
          </p:cNvSpPr>
          <p:nvPr>
            <p:ph sz="quarter" idx="12"/>
          </p:nvPr>
        </p:nvSpPr>
        <p:spPr/>
        <p:txBody>
          <a:bodyPr/>
          <a:lstStyle/>
          <a:p>
            <a:r>
              <a:rPr lang="en-GB" dirty="0"/>
              <a:t>CYP JSNA</a:t>
            </a:r>
          </a:p>
        </p:txBody>
      </p:sp>
      <p:pic>
        <p:nvPicPr>
          <p:cNvPr id="6" name="Picture 5">
            <a:extLst>
              <a:ext uri="{FF2B5EF4-FFF2-40B4-BE49-F238E27FC236}">
                <a16:creationId xmlns:a16="http://schemas.microsoft.com/office/drawing/2014/main" id="{E90E52D1-82CF-3B30-865B-E0A90282B82B}"/>
              </a:ext>
            </a:extLst>
          </p:cNvPr>
          <p:cNvPicPr>
            <a:picLocks noChangeAspect="1"/>
          </p:cNvPicPr>
          <p:nvPr/>
        </p:nvPicPr>
        <p:blipFill>
          <a:blip r:embed="rId4"/>
          <a:stretch>
            <a:fillRect/>
          </a:stretch>
        </p:blipFill>
        <p:spPr>
          <a:xfrm>
            <a:off x="1645207" y="1246153"/>
            <a:ext cx="11303256" cy="5222884"/>
          </a:xfrm>
          <a:prstGeom prst="rect">
            <a:avLst/>
          </a:prstGeom>
        </p:spPr>
      </p:pic>
    </p:spTree>
    <p:extLst>
      <p:ext uri="{BB962C8B-B14F-4D97-AF65-F5344CB8AC3E}">
        <p14:creationId xmlns:p14="http://schemas.microsoft.com/office/powerpoint/2010/main" val="9951446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8E7346D-5930-257A-0414-4BB3C8272679}"/>
              </a:ext>
            </a:extLst>
          </p:cNvPr>
          <p:cNvSpPr>
            <a:spLocks noGrp="1"/>
          </p:cNvSpPr>
          <p:nvPr>
            <p:ph type="body" sz="quarter" idx="10"/>
          </p:nvPr>
        </p:nvSpPr>
        <p:spPr>
          <a:xfrm>
            <a:off x="777875" y="1766807"/>
            <a:ext cx="10311303" cy="4841811"/>
          </a:xfrm>
        </p:spPr>
        <p:txBody>
          <a:bodyPr/>
          <a:lstStyle/>
          <a:p>
            <a:r>
              <a:rPr lang="en-GB" sz="1800" dirty="0"/>
              <a:t>Maternal smoking rates </a:t>
            </a:r>
            <a:r>
              <a:rPr lang="en-GB" sz="1800" b="0" dirty="0"/>
              <a:t>are low overall, but exceptions remain in some particular geographical areas</a:t>
            </a:r>
          </a:p>
          <a:p>
            <a:r>
              <a:rPr lang="en-GB" sz="1800" b="0" dirty="0"/>
              <a:t>A quarter of pregnant people are recorded as </a:t>
            </a:r>
            <a:r>
              <a:rPr lang="en-GB" sz="1800" dirty="0"/>
              <a:t>obese at maternity booking</a:t>
            </a:r>
          </a:p>
          <a:p>
            <a:r>
              <a:rPr lang="en-GB" sz="1800" b="0" dirty="0"/>
              <a:t>Around 70% of babies are </a:t>
            </a:r>
            <a:r>
              <a:rPr lang="en-GB" sz="1800" dirty="0"/>
              <a:t>breastfeed at 6-8 weeks </a:t>
            </a:r>
            <a:r>
              <a:rPr lang="en-GB" sz="1800" b="0" dirty="0"/>
              <a:t>but drop-off is patterned by deprivation</a:t>
            </a:r>
          </a:p>
          <a:p>
            <a:r>
              <a:rPr lang="en-GB" sz="1800" dirty="0"/>
              <a:t>Developmental milestones and immunisation </a:t>
            </a:r>
            <a:r>
              <a:rPr lang="en-GB" sz="1800" b="0" dirty="0"/>
              <a:t>update also continue to be patterned by deprivation</a:t>
            </a:r>
          </a:p>
        </p:txBody>
      </p:sp>
      <p:sp>
        <p:nvSpPr>
          <p:cNvPr id="3" name="Text Placeholder 2">
            <a:extLst>
              <a:ext uri="{FF2B5EF4-FFF2-40B4-BE49-F238E27FC236}">
                <a16:creationId xmlns:a16="http://schemas.microsoft.com/office/drawing/2014/main" id="{0E8E77EF-8BFC-8DCF-FAB1-A44C9418BEF1}"/>
              </a:ext>
            </a:extLst>
          </p:cNvPr>
          <p:cNvSpPr>
            <a:spLocks noGrp="1"/>
          </p:cNvSpPr>
          <p:nvPr>
            <p:ph type="body" sz="quarter" idx="11"/>
          </p:nvPr>
        </p:nvSpPr>
        <p:spPr/>
        <p:txBody>
          <a:bodyPr/>
          <a:lstStyle/>
          <a:p>
            <a:r>
              <a:rPr lang="en-GB" dirty="0"/>
              <a:t>Key findings: Early years</a:t>
            </a:r>
          </a:p>
        </p:txBody>
      </p:sp>
      <p:sp>
        <p:nvSpPr>
          <p:cNvPr id="4" name="Content Placeholder 3">
            <a:extLst>
              <a:ext uri="{FF2B5EF4-FFF2-40B4-BE49-F238E27FC236}">
                <a16:creationId xmlns:a16="http://schemas.microsoft.com/office/drawing/2014/main" id="{FFE3AAEE-B862-61AD-A13B-837D97D1123D}"/>
              </a:ext>
            </a:extLst>
          </p:cNvPr>
          <p:cNvSpPr>
            <a:spLocks noGrp="1"/>
          </p:cNvSpPr>
          <p:nvPr>
            <p:ph sz="quarter" idx="12"/>
          </p:nvPr>
        </p:nvSpPr>
        <p:spPr/>
        <p:txBody>
          <a:bodyPr/>
          <a:lstStyle/>
          <a:p>
            <a:r>
              <a:rPr lang="en-GB" dirty="0"/>
              <a:t>Key findings (I)</a:t>
            </a:r>
          </a:p>
        </p:txBody>
      </p:sp>
      <p:pic>
        <p:nvPicPr>
          <p:cNvPr id="5" name="Picture 4" descr="Map 2 shows a map of Edinburgh with the highest percentage of mothers who were smoking at booking appointment in specific datazones in the North West (Granton, Pilton, Muirhouse), South West (Westerhailes) and South East (Niddrie).">
            <a:extLst>
              <a:ext uri="{FF2B5EF4-FFF2-40B4-BE49-F238E27FC236}">
                <a16:creationId xmlns:a16="http://schemas.microsoft.com/office/drawing/2014/main" id="{A14F4735-0231-7DD7-8678-4C2AFFFA9E8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48275" y="3570642"/>
            <a:ext cx="3417954" cy="2525358"/>
          </a:xfrm>
          <a:prstGeom prst="rect">
            <a:avLst/>
          </a:prstGeom>
          <a:noFill/>
          <a:ln>
            <a:noFill/>
          </a:ln>
        </p:spPr>
      </p:pic>
      <p:pic>
        <p:nvPicPr>
          <p:cNvPr id="6" name="Picture 5" descr="Map 3 shows a map of Edinburgh where percentage of mothers who were obese at the booking appointment is highest in Oxgangs (more than 50%) as well as around 40% in areas of North West (Pilton, Muirhouse), South West (Westerhailes, Stenhouse, Currie), South East (Craigmillar, Moredun, Niddrie) and North East (Craigentinny)">
            <a:extLst>
              <a:ext uri="{FF2B5EF4-FFF2-40B4-BE49-F238E27FC236}">
                <a16:creationId xmlns:a16="http://schemas.microsoft.com/office/drawing/2014/main" id="{A6245570-92A7-A342-FA3B-E543638A8C8C}"/>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881110" y="3567988"/>
            <a:ext cx="3417954" cy="2530666"/>
          </a:xfrm>
          <a:prstGeom prst="rect">
            <a:avLst/>
          </a:prstGeom>
          <a:noFill/>
          <a:ln>
            <a:noFill/>
          </a:ln>
        </p:spPr>
      </p:pic>
      <p:pic>
        <p:nvPicPr>
          <p:cNvPr id="7" name="Picture 6" descr="Map 4 shows a map of Edinburgh with area of greatest breastfeeding drop off rate between 20-25% in areas of South West (Westerhailes, Clovenstone, Broomhouse), South West (Moredun) and Lochend, Restalrig">
            <a:extLst>
              <a:ext uri="{FF2B5EF4-FFF2-40B4-BE49-F238E27FC236}">
                <a16:creationId xmlns:a16="http://schemas.microsoft.com/office/drawing/2014/main" id="{80211EFF-0197-825C-F0CC-CD18908C4816}"/>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485144" y="3590460"/>
            <a:ext cx="3417954" cy="2505540"/>
          </a:xfrm>
          <a:prstGeom prst="rect">
            <a:avLst/>
          </a:prstGeom>
          <a:noFill/>
          <a:ln>
            <a:noFill/>
          </a:ln>
        </p:spPr>
      </p:pic>
      <p:sp>
        <p:nvSpPr>
          <p:cNvPr id="8" name="TextBox 7">
            <a:extLst>
              <a:ext uri="{FF2B5EF4-FFF2-40B4-BE49-F238E27FC236}">
                <a16:creationId xmlns:a16="http://schemas.microsoft.com/office/drawing/2014/main" id="{FA5025CF-FE49-BEBC-8678-74B793AB5D10}"/>
              </a:ext>
            </a:extLst>
          </p:cNvPr>
          <p:cNvSpPr txBox="1"/>
          <p:nvPr/>
        </p:nvSpPr>
        <p:spPr>
          <a:xfrm>
            <a:off x="275149" y="6110414"/>
            <a:ext cx="1882438" cy="369332"/>
          </a:xfrm>
          <a:prstGeom prst="rect">
            <a:avLst/>
          </a:prstGeom>
          <a:noFill/>
        </p:spPr>
        <p:txBody>
          <a:bodyPr wrap="none" rtlCol="0">
            <a:spAutoFit/>
          </a:bodyPr>
          <a:lstStyle/>
          <a:p>
            <a:r>
              <a:rPr lang="en-GB" sz="1800" dirty="0">
                <a:solidFill>
                  <a:srgbClr val="7030A0"/>
                </a:solidFill>
              </a:rPr>
              <a:t>Maternal smoking</a:t>
            </a:r>
            <a:endParaRPr lang="en-GB" dirty="0">
              <a:solidFill>
                <a:srgbClr val="7030A0"/>
              </a:solidFill>
            </a:endParaRPr>
          </a:p>
        </p:txBody>
      </p:sp>
      <p:sp>
        <p:nvSpPr>
          <p:cNvPr id="9" name="TextBox 8">
            <a:extLst>
              <a:ext uri="{FF2B5EF4-FFF2-40B4-BE49-F238E27FC236}">
                <a16:creationId xmlns:a16="http://schemas.microsoft.com/office/drawing/2014/main" id="{C79F38B1-B774-290E-8E14-0ECF062BB493}"/>
              </a:ext>
            </a:extLst>
          </p:cNvPr>
          <p:cNvSpPr txBox="1"/>
          <p:nvPr/>
        </p:nvSpPr>
        <p:spPr>
          <a:xfrm>
            <a:off x="3808637" y="6117178"/>
            <a:ext cx="1781450" cy="369332"/>
          </a:xfrm>
          <a:prstGeom prst="rect">
            <a:avLst/>
          </a:prstGeom>
          <a:noFill/>
        </p:spPr>
        <p:txBody>
          <a:bodyPr wrap="none" rtlCol="0">
            <a:spAutoFit/>
          </a:bodyPr>
          <a:lstStyle/>
          <a:p>
            <a:r>
              <a:rPr lang="en-GB" sz="1800" dirty="0">
                <a:solidFill>
                  <a:srgbClr val="7030A0"/>
                </a:solidFill>
              </a:rPr>
              <a:t>Maternal obesity</a:t>
            </a:r>
            <a:endParaRPr lang="en-GB" dirty="0">
              <a:solidFill>
                <a:srgbClr val="7030A0"/>
              </a:solidFill>
            </a:endParaRPr>
          </a:p>
        </p:txBody>
      </p:sp>
      <p:sp>
        <p:nvSpPr>
          <p:cNvPr id="10" name="TextBox 9">
            <a:extLst>
              <a:ext uri="{FF2B5EF4-FFF2-40B4-BE49-F238E27FC236}">
                <a16:creationId xmlns:a16="http://schemas.microsoft.com/office/drawing/2014/main" id="{9EBA706D-3701-23D7-40A7-071F955D042E}"/>
              </a:ext>
            </a:extLst>
          </p:cNvPr>
          <p:cNvSpPr txBox="1"/>
          <p:nvPr/>
        </p:nvSpPr>
        <p:spPr>
          <a:xfrm>
            <a:off x="7373831" y="6128837"/>
            <a:ext cx="2304157" cy="369332"/>
          </a:xfrm>
          <a:prstGeom prst="rect">
            <a:avLst/>
          </a:prstGeom>
          <a:noFill/>
        </p:spPr>
        <p:txBody>
          <a:bodyPr wrap="none" rtlCol="0">
            <a:spAutoFit/>
          </a:bodyPr>
          <a:lstStyle/>
          <a:p>
            <a:r>
              <a:rPr lang="en-GB" sz="1800" dirty="0">
                <a:solidFill>
                  <a:srgbClr val="7030A0"/>
                </a:solidFill>
              </a:rPr>
              <a:t>Breastfeeding drop-off</a:t>
            </a:r>
            <a:endParaRPr lang="en-GB" dirty="0">
              <a:solidFill>
                <a:srgbClr val="7030A0"/>
              </a:solidFill>
            </a:endParaRPr>
          </a:p>
        </p:txBody>
      </p:sp>
      <p:sp>
        <p:nvSpPr>
          <p:cNvPr id="12" name="TextBox 11">
            <a:extLst>
              <a:ext uri="{FF2B5EF4-FFF2-40B4-BE49-F238E27FC236}">
                <a16:creationId xmlns:a16="http://schemas.microsoft.com/office/drawing/2014/main" id="{4677C5BE-24B8-6DDF-06B1-821533326075}"/>
              </a:ext>
            </a:extLst>
          </p:cNvPr>
          <p:cNvSpPr txBox="1"/>
          <p:nvPr/>
        </p:nvSpPr>
        <p:spPr>
          <a:xfrm>
            <a:off x="275149" y="6425690"/>
            <a:ext cx="6094324" cy="261610"/>
          </a:xfrm>
          <a:prstGeom prst="rect">
            <a:avLst/>
          </a:prstGeom>
          <a:noFill/>
        </p:spPr>
        <p:txBody>
          <a:bodyPr wrap="square">
            <a:spAutoFit/>
          </a:bodyPr>
          <a:lstStyle/>
          <a:p>
            <a:r>
              <a:rPr lang="en-GB" sz="1050" i="1" dirty="0">
                <a:effectLst/>
                <a:latin typeface="Calibri" panose="020F0502020204030204" pitchFamily="34" charset="0"/>
                <a:ea typeface="Century Gothic" panose="020B0502020202020204" pitchFamily="34" charset="0"/>
                <a:cs typeface="Times New Roman" panose="02020603050405020304" pitchFamily="18" charset="0"/>
              </a:rPr>
              <a:t>Discovery from PHS - data not publicly available</a:t>
            </a:r>
            <a:endParaRPr lang="en-GB" sz="1050" dirty="0"/>
          </a:p>
        </p:txBody>
      </p:sp>
      <p:sp>
        <p:nvSpPr>
          <p:cNvPr id="13" name="TextBox 12">
            <a:extLst>
              <a:ext uri="{FF2B5EF4-FFF2-40B4-BE49-F238E27FC236}">
                <a16:creationId xmlns:a16="http://schemas.microsoft.com/office/drawing/2014/main" id="{DFFBDF3C-FE80-E416-8346-D969BF24209B}"/>
              </a:ext>
            </a:extLst>
          </p:cNvPr>
          <p:cNvSpPr txBox="1"/>
          <p:nvPr/>
        </p:nvSpPr>
        <p:spPr>
          <a:xfrm>
            <a:off x="3808637" y="6416759"/>
            <a:ext cx="6094324" cy="261610"/>
          </a:xfrm>
          <a:prstGeom prst="rect">
            <a:avLst/>
          </a:prstGeom>
          <a:noFill/>
        </p:spPr>
        <p:txBody>
          <a:bodyPr wrap="square">
            <a:spAutoFit/>
          </a:bodyPr>
          <a:lstStyle/>
          <a:p>
            <a:r>
              <a:rPr lang="en-GB" sz="1050" i="1" dirty="0">
                <a:effectLst/>
                <a:latin typeface="Calibri" panose="020F0502020204030204" pitchFamily="34" charset="0"/>
                <a:ea typeface="Century Gothic" panose="020B0502020202020204" pitchFamily="34" charset="0"/>
                <a:cs typeface="Times New Roman" panose="02020603050405020304" pitchFamily="18" charset="0"/>
              </a:rPr>
              <a:t>Discovery from PHS - data not publicly available</a:t>
            </a:r>
            <a:endParaRPr lang="en-GB" sz="1050" dirty="0"/>
          </a:p>
        </p:txBody>
      </p:sp>
      <p:sp>
        <p:nvSpPr>
          <p:cNvPr id="15" name="TextBox 14">
            <a:extLst>
              <a:ext uri="{FF2B5EF4-FFF2-40B4-BE49-F238E27FC236}">
                <a16:creationId xmlns:a16="http://schemas.microsoft.com/office/drawing/2014/main" id="{77548DC7-1594-47BB-F1E5-FABC25D03976}"/>
              </a:ext>
            </a:extLst>
          </p:cNvPr>
          <p:cNvSpPr txBox="1"/>
          <p:nvPr/>
        </p:nvSpPr>
        <p:spPr>
          <a:xfrm>
            <a:off x="7373831" y="6425690"/>
            <a:ext cx="6094324" cy="261610"/>
          </a:xfrm>
          <a:prstGeom prst="rect">
            <a:avLst/>
          </a:prstGeom>
          <a:noFill/>
        </p:spPr>
        <p:txBody>
          <a:bodyPr wrap="square">
            <a:spAutoFit/>
          </a:bodyPr>
          <a:lstStyle/>
          <a:p>
            <a:r>
              <a:rPr lang="en-GB" sz="1050" dirty="0">
                <a:effectLst/>
                <a:latin typeface="Calibri" panose="020F0502020204030204" pitchFamily="34" charset="0"/>
                <a:ea typeface="Century Gothic" panose="020B0502020202020204" pitchFamily="34" charset="0"/>
                <a:cs typeface="Times New Roman" panose="02020603050405020304" pitchFamily="18" charset="0"/>
                <a:hlinkClick r:id="rId6"/>
              </a:rPr>
              <a:t>Child Health Systems Programme Pre-School, Public Health Scotland</a:t>
            </a:r>
            <a:endParaRPr lang="en-GB" sz="1050" dirty="0"/>
          </a:p>
        </p:txBody>
      </p:sp>
    </p:spTree>
    <p:extLst>
      <p:ext uri="{BB962C8B-B14F-4D97-AF65-F5344CB8AC3E}">
        <p14:creationId xmlns:p14="http://schemas.microsoft.com/office/powerpoint/2010/main" val="18046452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8E7346D-5930-257A-0414-4BB3C8272679}"/>
              </a:ext>
            </a:extLst>
          </p:cNvPr>
          <p:cNvSpPr>
            <a:spLocks noGrp="1"/>
          </p:cNvSpPr>
          <p:nvPr>
            <p:ph type="body" sz="quarter" idx="10"/>
          </p:nvPr>
        </p:nvSpPr>
        <p:spPr>
          <a:xfrm>
            <a:off x="777875" y="1766807"/>
            <a:ext cx="10311303" cy="4841811"/>
          </a:xfrm>
        </p:spPr>
        <p:txBody>
          <a:bodyPr/>
          <a:lstStyle/>
          <a:p>
            <a:r>
              <a:rPr lang="en-GB" sz="1800" b="0" dirty="0"/>
              <a:t>Average rates of </a:t>
            </a:r>
            <a:r>
              <a:rPr lang="en-GB" sz="1800" dirty="0"/>
              <a:t>healthy weight and dental health </a:t>
            </a:r>
            <a:r>
              <a:rPr lang="en-GB" sz="1800" b="0" dirty="0"/>
              <a:t>are better that the Scottish average but are still patterned by deprivation</a:t>
            </a:r>
          </a:p>
          <a:p>
            <a:r>
              <a:rPr lang="en-GB" sz="1800" b="0" dirty="0"/>
              <a:t>For young people aged 15-24 the most common causes of years lost to disability across the life course are </a:t>
            </a:r>
            <a:r>
              <a:rPr lang="en-GB" sz="1800" dirty="0"/>
              <a:t>mental health, headache disorder and musculoskeletal disorders</a:t>
            </a:r>
          </a:p>
          <a:p>
            <a:r>
              <a:rPr lang="en-GB" sz="1800" b="0" dirty="0"/>
              <a:t>National survey data shows a significant number of older children and young people reporting issues with </a:t>
            </a:r>
            <a:r>
              <a:rPr lang="en-GB" sz="1800" dirty="0"/>
              <a:t>mental health and wellbeing</a:t>
            </a:r>
            <a:endParaRPr lang="en-GB" dirty="0"/>
          </a:p>
        </p:txBody>
      </p:sp>
      <p:sp>
        <p:nvSpPr>
          <p:cNvPr id="3" name="Text Placeholder 2">
            <a:extLst>
              <a:ext uri="{FF2B5EF4-FFF2-40B4-BE49-F238E27FC236}">
                <a16:creationId xmlns:a16="http://schemas.microsoft.com/office/drawing/2014/main" id="{0E8E77EF-8BFC-8DCF-FAB1-A44C9418BEF1}"/>
              </a:ext>
            </a:extLst>
          </p:cNvPr>
          <p:cNvSpPr>
            <a:spLocks noGrp="1"/>
          </p:cNvSpPr>
          <p:nvPr>
            <p:ph type="body" sz="quarter" idx="11"/>
          </p:nvPr>
        </p:nvSpPr>
        <p:spPr/>
        <p:txBody>
          <a:bodyPr/>
          <a:lstStyle/>
          <a:p>
            <a:r>
              <a:rPr lang="en-GB" dirty="0"/>
              <a:t>Key findings: Health outcomes </a:t>
            </a:r>
          </a:p>
        </p:txBody>
      </p:sp>
      <p:sp>
        <p:nvSpPr>
          <p:cNvPr id="4" name="Content Placeholder 3">
            <a:extLst>
              <a:ext uri="{FF2B5EF4-FFF2-40B4-BE49-F238E27FC236}">
                <a16:creationId xmlns:a16="http://schemas.microsoft.com/office/drawing/2014/main" id="{FFE3AAEE-B862-61AD-A13B-837D97D1123D}"/>
              </a:ext>
            </a:extLst>
          </p:cNvPr>
          <p:cNvSpPr>
            <a:spLocks noGrp="1"/>
          </p:cNvSpPr>
          <p:nvPr>
            <p:ph sz="quarter" idx="12"/>
          </p:nvPr>
        </p:nvSpPr>
        <p:spPr/>
        <p:txBody>
          <a:bodyPr/>
          <a:lstStyle/>
          <a:p>
            <a:r>
              <a:rPr lang="en-GB" dirty="0"/>
              <a:t>Key findings (II)</a:t>
            </a:r>
          </a:p>
        </p:txBody>
      </p:sp>
      <p:graphicFrame>
        <p:nvGraphicFramePr>
          <p:cNvPr id="5" name="Chart 4">
            <a:extLst>
              <a:ext uri="{FF2B5EF4-FFF2-40B4-BE49-F238E27FC236}">
                <a16:creationId xmlns:a16="http://schemas.microsoft.com/office/drawing/2014/main" id="{C53BD4A7-38DB-7682-AF33-F220C5D18A54}"/>
              </a:ext>
            </a:extLst>
          </p:cNvPr>
          <p:cNvGraphicFramePr/>
          <p:nvPr>
            <p:extLst>
              <p:ext uri="{D42A27DB-BD31-4B8C-83A1-F6EECF244321}">
                <p14:modId xmlns:p14="http://schemas.microsoft.com/office/powerpoint/2010/main" val="2239256094"/>
              </p:ext>
            </p:extLst>
          </p:nvPr>
        </p:nvGraphicFramePr>
        <p:xfrm>
          <a:off x="3345815" y="3768132"/>
          <a:ext cx="4833543" cy="285888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B6F0C47F-ABEE-E7D8-7B63-67955E4114EF}"/>
              </a:ext>
            </a:extLst>
          </p:cNvPr>
          <p:cNvSpPr txBox="1"/>
          <p:nvPr/>
        </p:nvSpPr>
        <p:spPr>
          <a:xfrm>
            <a:off x="8179358" y="6378244"/>
            <a:ext cx="2265364" cy="253916"/>
          </a:xfrm>
          <a:prstGeom prst="rect">
            <a:avLst/>
          </a:prstGeom>
          <a:noFill/>
        </p:spPr>
        <p:txBody>
          <a:bodyPr wrap="none" rtlCol="0">
            <a:spAutoFit/>
          </a:bodyPr>
          <a:lstStyle/>
          <a:p>
            <a:r>
              <a:rPr lang="en-GB" sz="1050" u="sng">
                <a:solidFill>
                  <a:srgbClr val="0563C1"/>
                </a:solidFill>
                <a:effectLst/>
                <a:latin typeface="Calibri" panose="020F0502020204030204" pitchFamily="34" charset="0"/>
                <a:ea typeface="Century Gothic" panose="020B0502020202020204" pitchFamily="34" charset="0"/>
                <a:cs typeface="Times New Roman" panose="02020603050405020304" pitchFamily="18" charset="0"/>
                <a:hlinkClick r:id="rId4"/>
              </a:rPr>
              <a:t>2021-22 Health and Wellbeing Census</a:t>
            </a:r>
            <a:endParaRPr lang="en-GB" sz="1050" dirty="0"/>
          </a:p>
        </p:txBody>
      </p:sp>
    </p:spTree>
    <p:extLst>
      <p:ext uri="{BB962C8B-B14F-4D97-AF65-F5344CB8AC3E}">
        <p14:creationId xmlns:p14="http://schemas.microsoft.com/office/powerpoint/2010/main" val="23432539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8E7346D-5930-257A-0414-4BB3C8272679}"/>
              </a:ext>
            </a:extLst>
          </p:cNvPr>
          <p:cNvSpPr>
            <a:spLocks noGrp="1"/>
          </p:cNvSpPr>
          <p:nvPr>
            <p:ph type="body" sz="quarter" idx="10"/>
          </p:nvPr>
        </p:nvSpPr>
        <p:spPr>
          <a:xfrm>
            <a:off x="777875" y="1766807"/>
            <a:ext cx="10311303" cy="4841811"/>
          </a:xfrm>
        </p:spPr>
        <p:txBody>
          <a:bodyPr/>
          <a:lstStyle/>
          <a:p>
            <a:pPr marL="342900" indent="-342900">
              <a:buAutoNum type="arabicPeriod"/>
            </a:pPr>
            <a:r>
              <a:rPr lang="en-GB" sz="1800" b="0" dirty="0"/>
              <a:t>Ensure that </a:t>
            </a:r>
            <a:r>
              <a:rPr lang="en-GB" sz="1800" dirty="0"/>
              <a:t>City Plan 2040 </a:t>
            </a:r>
            <a:r>
              <a:rPr lang="en-GB" sz="1800" b="0" dirty="0"/>
              <a:t>and other relevant local policies includes requirements for public spaces to support key aspects of early years and children and young people’s development…</a:t>
            </a:r>
          </a:p>
          <a:p>
            <a:pPr marL="342900" indent="-342900">
              <a:buAutoNum type="arabicPeriod"/>
            </a:pPr>
            <a:r>
              <a:rPr lang="en-GB" sz="1800" b="0" dirty="0"/>
              <a:t>Support the most vulnerable families to access </a:t>
            </a:r>
            <a:r>
              <a:rPr lang="en-GB" sz="1800" dirty="0"/>
              <a:t>structured play and childcare </a:t>
            </a:r>
            <a:r>
              <a:rPr lang="en-GB" sz="1800" b="0" dirty="0"/>
              <a:t>opportunities… </a:t>
            </a:r>
          </a:p>
          <a:p>
            <a:pPr marL="342900" indent="-342900">
              <a:buAutoNum type="arabicPeriod"/>
            </a:pPr>
            <a:r>
              <a:rPr lang="en-GB" sz="1800" b="0" dirty="0"/>
              <a:t>Support </a:t>
            </a:r>
            <a:r>
              <a:rPr lang="en-GB" sz="1800" dirty="0"/>
              <a:t>all staff working with early years children and families in Edinburgh to feel able to raise key topics </a:t>
            </a:r>
            <a:r>
              <a:rPr lang="en-GB" sz="1800" b="0" dirty="0"/>
              <a:t>of smoking, healthy weight, breastfeeding, healthy development and immunisations as part of routine supportive conversations they are having with families.</a:t>
            </a:r>
          </a:p>
          <a:p>
            <a:pPr marL="342900" indent="-342900">
              <a:buAutoNum type="arabicPeriod"/>
            </a:pPr>
            <a:r>
              <a:rPr lang="en-GB" sz="1800" b="0" dirty="0"/>
              <a:t>Explore options for </a:t>
            </a:r>
            <a:r>
              <a:rPr lang="en-GB" sz="1800" dirty="0"/>
              <a:t>protection from harmful commercial determinants of health</a:t>
            </a:r>
            <a:r>
              <a:rPr lang="en-GB" sz="1800" b="0" dirty="0"/>
              <a:t> such as exposure to advertising for the retail of health-harming commodities including tobacco, alcohol and foods high in fat, sugar and salt</a:t>
            </a:r>
          </a:p>
          <a:p>
            <a:pPr marL="342900" indent="-342900">
              <a:buAutoNum type="arabicPeriod"/>
            </a:pPr>
            <a:r>
              <a:rPr lang="en-GB" sz="1800" b="0" dirty="0"/>
              <a:t>Continue to </a:t>
            </a:r>
            <a:r>
              <a:rPr lang="en-GB" sz="1800" dirty="0"/>
              <a:t>ensure that children and young people in schools and other settings such as youth work have access to relevant health promoting information and confident staff</a:t>
            </a:r>
            <a:r>
              <a:rPr lang="en-GB" sz="1800" b="0" dirty="0"/>
              <a:t> who can support them to engage with relevant services...</a:t>
            </a:r>
          </a:p>
          <a:p>
            <a:pPr marL="342900" indent="-342900">
              <a:buAutoNum type="arabicPeriod"/>
            </a:pPr>
            <a:r>
              <a:rPr lang="en-GB" sz="1800" b="0" dirty="0"/>
              <a:t>Ensure a </a:t>
            </a:r>
            <a:r>
              <a:rPr lang="en-GB" sz="1800" dirty="0"/>
              <a:t>joined up and effective approach to the provision of opportunities and support for young people’s mental health and wellbeing</a:t>
            </a:r>
            <a:r>
              <a:rPr lang="en-GB" sz="1800" b="0" dirty="0"/>
              <a:t>, including through access to physical activity, youth work and mental health and wellbeing services, including those currently provided through Whole Family Wellbeing Fund, Connected Communities and Community Mental Health Grant programmes.</a:t>
            </a:r>
          </a:p>
        </p:txBody>
      </p:sp>
      <p:sp>
        <p:nvSpPr>
          <p:cNvPr id="3" name="Text Placeholder 2">
            <a:extLst>
              <a:ext uri="{FF2B5EF4-FFF2-40B4-BE49-F238E27FC236}">
                <a16:creationId xmlns:a16="http://schemas.microsoft.com/office/drawing/2014/main" id="{0E8E77EF-8BFC-8DCF-FAB1-A44C9418BEF1}"/>
              </a:ext>
            </a:extLst>
          </p:cNvPr>
          <p:cNvSpPr>
            <a:spLocks noGrp="1"/>
          </p:cNvSpPr>
          <p:nvPr>
            <p:ph type="body" sz="quarter" idx="11"/>
          </p:nvPr>
        </p:nvSpPr>
        <p:spPr/>
        <p:txBody>
          <a:bodyPr/>
          <a:lstStyle/>
          <a:p>
            <a:r>
              <a:rPr lang="en-GB" dirty="0"/>
              <a:t>Recommendations: Early years &amp; health outcomes</a:t>
            </a:r>
          </a:p>
        </p:txBody>
      </p:sp>
      <p:sp>
        <p:nvSpPr>
          <p:cNvPr id="4" name="Content Placeholder 3">
            <a:extLst>
              <a:ext uri="{FF2B5EF4-FFF2-40B4-BE49-F238E27FC236}">
                <a16:creationId xmlns:a16="http://schemas.microsoft.com/office/drawing/2014/main" id="{FFE3AAEE-B862-61AD-A13B-837D97D1123D}"/>
              </a:ext>
            </a:extLst>
          </p:cNvPr>
          <p:cNvSpPr>
            <a:spLocks noGrp="1"/>
          </p:cNvSpPr>
          <p:nvPr>
            <p:ph sz="quarter" idx="12"/>
          </p:nvPr>
        </p:nvSpPr>
        <p:spPr/>
        <p:txBody>
          <a:bodyPr/>
          <a:lstStyle/>
          <a:p>
            <a:r>
              <a:rPr lang="en-GB" dirty="0"/>
              <a:t>Recommendations (I)</a:t>
            </a:r>
          </a:p>
        </p:txBody>
      </p:sp>
    </p:spTree>
    <p:extLst>
      <p:ext uri="{BB962C8B-B14F-4D97-AF65-F5344CB8AC3E}">
        <p14:creationId xmlns:p14="http://schemas.microsoft.com/office/powerpoint/2010/main" val="10135435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8E7346D-5930-257A-0414-4BB3C8272679}"/>
              </a:ext>
            </a:extLst>
          </p:cNvPr>
          <p:cNvSpPr>
            <a:spLocks noGrp="1"/>
          </p:cNvSpPr>
          <p:nvPr>
            <p:ph type="body" sz="quarter" idx="10"/>
          </p:nvPr>
        </p:nvSpPr>
        <p:spPr>
          <a:xfrm>
            <a:off x="777875" y="1766807"/>
            <a:ext cx="10311303" cy="4841811"/>
          </a:xfrm>
        </p:spPr>
        <p:txBody>
          <a:bodyPr/>
          <a:lstStyle/>
          <a:p>
            <a:r>
              <a:rPr lang="en-GB" sz="1800" dirty="0"/>
              <a:t>Money and resources: </a:t>
            </a:r>
            <a:r>
              <a:rPr lang="en-GB" sz="1800" b="0" dirty="0"/>
              <a:t>20% of our children live in poverty.</a:t>
            </a:r>
          </a:p>
          <a:p>
            <a:r>
              <a:rPr lang="en-GB" sz="1800" dirty="0"/>
              <a:t>Good work: </a:t>
            </a:r>
            <a:r>
              <a:rPr lang="en-GB" sz="1800" b="0" dirty="0"/>
              <a:t>65% of low-income families in the city remain on low incomes despite being in work.</a:t>
            </a:r>
          </a:p>
          <a:p>
            <a:r>
              <a:rPr lang="en-GB" sz="1800" dirty="0"/>
              <a:t>Housing: </a:t>
            </a:r>
            <a:r>
              <a:rPr lang="en-GB" sz="1800" b="0" dirty="0"/>
              <a:t>Around 3000 children in the city live in temporary accommodation.</a:t>
            </a:r>
          </a:p>
          <a:p>
            <a:r>
              <a:rPr lang="en-GB" sz="1800" dirty="0"/>
              <a:t>Surroundings: </a:t>
            </a:r>
            <a:r>
              <a:rPr lang="en-GB" sz="1800" b="0" dirty="0"/>
              <a:t>Only 40% of school-age children in SIMD 1 think their area is a good place to live, compared with over 80% in SIMD 5.</a:t>
            </a:r>
          </a:p>
        </p:txBody>
      </p:sp>
      <p:sp>
        <p:nvSpPr>
          <p:cNvPr id="3" name="Text Placeholder 2">
            <a:extLst>
              <a:ext uri="{FF2B5EF4-FFF2-40B4-BE49-F238E27FC236}">
                <a16:creationId xmlns:a16="http://schemas.microsoft.com/office/drawing/2014/main" id="{0E8E77EF-8BFC-8DCF-FAB1-A44C9418BEF1}"/>
              </a:ext>
            </a:extLst>
          </p:cNvPr>
          <p:cNvSpPr>
            <a:spLocks noGrp="1"/>
          </p:cNvSpPr>
          <p:nvPr>
            <p:ph type="body" sz="quarter" idx="11"/>
          </p:nvPr>
        </p:nvSpPr>
        <p:spPr/>
        <p:txBody>
          <a:bodyPr/>
          <a:lstStyle/>
          <a:p>
            <a:r>
              <a:rPr lang="en-GB" dirty="0"/>
              <a:t>Key findings: Building blocks of health</a:t>
            </a:r>
          </a:p>
        </p:txBody>
      </p:sp>
      <p:sp>
        <p:nvSpPr>
          <p:cNvPr id="4" name="Content Placeholder 3">
            <a:extLst>
              <a:ext uri="{FF2B5EF4-FFF2-40B4-BE49-F238E27FC236}">
                <a16:creationId xmlns:a16="http://schemas.microsoft.com/office/drawing/2014/main" id="{FFE3AAEE-B862-61AD-A13B-837D97D1123D}"/>
              </a:ext>
            </a:extLst>
          </p:cNvPr>
          <p:cNvSpPr>
            <a:spLocks noGrp="1"/>
          </p:cNvSpPr>
          <p:nvPr>
            <p:ph sz="quarter" idx="12"/>
          </p:nvPr>
        </p:nvSpPr>
        <p:spPr/>
        <p:txBody>
          <a:bodyPr/>
          <a:lstStyle/>
          <a:p>
            <a:r>
              <a:rPr lang="en-GB" dirty="0"/>
              <a:t>Key findings (III)</a:t>
            </a:r>
          </a:p>
        </p:txBody>
      </p:sp>
      <p:pic>
        <p:nvPicPr>
          <p:cNvPr id="5" name="Picture 4" descr="Map 6 is a map of Edinburgh showing the percentage of children in poverty is highest in areas of the North West (Granton, Pilton, Muirhouse), South West (Sighthill, Westerhailes, Clovenstone, Oxgangs), and South East (Gilmerton, Craigour, Burdiehouse">
            <a:extLst>
              <a:ext uri="{FF2B5EF4-FFF2-40B4-BE49-F238E27FC236}">
                <a16:creationId xmlns:a16="http://schemas.microsoft.com/office/drawing/2014/main" id="{2AED3642-39A5-28BD-61D2-D7EAA9BE790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98455" y="3569345"/>
            <a:ext cx="3843453" cy="2898421"/>
          </a:xfrm>
          <a:prstGeom prst="rect">
            <a:avLst/>
          </a:prstGeom>
          <a:noFill/>
          <a:ln>
            <a:solidFill>
              <a:srgbClr val="7030A0"/>
            </a:solidFill>
          </a:ln>
        </p:spPr>
      </p:pic>
      <p:pic>
        <p:nvPicPr>
          <p:cNvPr id="6" name="Picture 5" descr="This legend shows indicates the lowest rates of child poverty are represent in green and the highest rates are represented in red">
            <a:extLst>
              <a:ext uri="{FF2B5EF4-FFF2-40B4-BE49-F238E27FC236}">
                <a16:creationId xmlns:a16="http://schemas.microsoft.com/office/drawing/2014/main" id="{23DBABB6-5096-E143-3247-8C06056936D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932668" y="5556834"/>
            <a:ext cx="711209" cy="910932"/>
          </a:xfrm>
          <a:prstGeom prst="rect">
            <a:avLst/>
          </a:prstGeom>
          <a:noFill/>
          <a:ln>
            <a:noFill/>
          </a:ln>
        </p:spPr>
      </p:pic>
      <p:graphicFrame>
        <p:nvGraphicFramePr>
          <p:cNvPr id="7" name="Chart 6">
            <a:extLst>
              <a:ext uri="{FF2B5EF4-FFF2-40B4-BE49-F238E27FC236}">
                <a16:creationId xmlns:a16="http://schemas.microsoft.com/office/drawing/2014/main" id="{A7673746-F92D-7363-7E56-89E9E08632BD}"/>
              </a:ext>
            </a:extLst>
          </p:cNvPr>
          <p:cNvGraphicFramePr/>
          <p:nvPr>
            <p:extLst>
              <p:ext uri="{D42A27DB-BD31-4B8C-83A1-F6EECF244321}">
                <p14:modId xmlns:p14="http://schemas.microsoft.com/office/powerpoint/2010/main" val="1254485440"/>
              </p:ext>
            </p:extLst>
          </p:nvPr>
        </p:nvGraphicFramePr>
        <p:xfrm>
          <a:off x="5933526" y="3569346"/>
          <a:ext cx="4640506" cy="2898420"/>
        </p:xfrm>
        <a:graphic>
          <a:graphicData uri="http://schemas.openxmlformats.org/drawingml/2006/chart">
            <c:chart xmlns:c="http://schemas.openxmlformats.org/drawingml/2006/chart" xmlns:r="http://schemas.openxmlformats.org/officeDocument/2006/relationships" r:id="rId5"/>
          </a:graphicData>
        </a:graphic>
      </p:graphicFrame>
      <p:sp>
        <p:nvSpPr>
          <p:cNvPr id="9" name="TextBox 8">
            <a:extLst>
              <a:ext uri="{FF2B5EF4-FFF2-40B4-BE49-F238E27FC236}">
                <a16:creationId xmlns:a16="http://schemas.microsoft.com/office/drawing/2014/main" id="{A68DEDCC-FF71-6C62-1D24-CA5A8A4D9EB3}"/>
              </a:ext>
            </a:extLst>
          </p:cNvPr>
          <p:cNvSpPr txBox="1"/>
          <p:nvPr/>
        </p:nvSpPr>
        <p:spPr>
          <a:xfrm>
            <a:off x="8695772" y="6467766"/>
            <a:ext cx="6094324" cy="246221"/>
          </a:xfrm>
          <a:prstGeom prst="rect">
            <a:avLst/>
          </a:prstGeom>
          <a:noFill/>
        </p:spPr>
        <p:txBody>
          <a:bodyPr wrap="square">
            <a:spAutoFit/>
          </a:bodyPr>
          <a:lstStyle/>
          <a:p>
            <a:r>
              <a:rPr lang="en-GB" sz="1000" i="1" u="sng">
                <a:solidFill>
                  <a:srgbClr val="0563C1"/>
                </a:solidFill>
                <a:effectLst/>
                <a:latin typeface="Calibri" panose="020F0502020204030204" pitchFamily="34" charset="0"/>
                <a:ea typeface="Century Gothic" panose="020B0502020202020204" pitchFamily="34" charset="0"/>
                <a:cs typeface="Times New Roman" panose="02020603050405020304" pitchFamily="18" charset="0"/>
                <a:hlinkClick r:id="rId6"/>
              </a:rPr>
              <a:t>Department for Work and Pensions</a:t>
            </a:r>
            <a:endParaRPr lang="en-GB" sz="1000" dirty="0"/>
          </a:p>
        </p:txBody>
      </p:sp>
      <p:sp>
        <p:nvSpPr>
          <p:cNvPr id="11" name="TextBox 10">
            <a:extLst>
              <a:ext uri="{FF2B5EF4-FFF2-40B4-BE49-F238E27FC236}">
                <a16:creationId xmlns:a16="http://schemas.microsoft.com/office/drawing/2014/main" id="{D9C01D4E-A5E8-BB69-56AC-237E5621D5EC}"/>
              </a:ext>
            </a:extLst>
          </p:cNvPr>
          <p:cNvSpPr txBox="1"/>
          <p:nvPr/>
        </p:nvSpPr>
        <p:spPr>
          <a:xfrm>
            <a:off x="785040" y="6467765"/>
            <a:ext cx="7395586" cy="246221"/>
          </a:xfrm>
          <a:prstGeom prst="rect">
            <a:avLst/>
          </a:prstGeom>
          <a:noFill/>
        </p:spPr>
        <p:txBody>
          <a:bodyPr wrap="square">
            <a:spAutoFit/>
          </a:bodyPr>
          <a:lstStyle/>
          <a:p>
            <a:r>
              <a:rPr lang="en-GB" sz="1000" i="1" u="sng" dirty="0">
                <a:solidFill>
                  <a:srgbClr val="0563C1"/>
                </a:solidFill>
                <a:effectLst/>
                <a:latin typeface="Calibri" panose="020F0502020204030204" pitchFamily="34" charset="0"/>
                <a:ea typeface="Century Gothic" panose="020B0502020202020204" pitchFamily="34" charset="0"/>
                <a:cs typeface="Times New Roman" panose="02020603050405020304" pitchFamily="18" charset="0"/>
                <a:hlinkClick r:id="rId7"/>
              </a:rPr>
              <a:t>Children in low income families: local area statistics 2014 to 2021 - GOV.UK</a:t>
            </a:r>
            <a:endParaRPr lang="en-GB" sz="1000" dirty="0"/>
          </a:p>
        </p:txBody>
      </p:sp>
    </p:spTree>
    <p:extLst>
      <p:ext uri="{BB962C8B-B14F-4D97-AF65-F5344CB8AC3E}">
        <p14:creationId xmlns:p14="http://schemas.microsoft.com/office/powerpoint/2010/main" val="25013097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8E7346D-5930-257A-0414-4BB3C8272679}"/>
              </a:ext>
            </a:extLst>
          </p:cNvPr>
          <p:cNvSpPr>
            <a:spLocks noGrp="1"/>
          </p:cNvSpPr>
          <p:nvPr>
            <p:ph type="body" sz="quarter" idx="10"/>
          </p:nvPr>
        </p:nvSpPr>
        <p:spPr>
          <a:xfrm>
            <a:off x="777875" y="1766807"/>
            <a:ext cx="10311303" cy="4841811"/>
          </a:xfrm>
        </p:spPr>
        <p:txBody>
          <a:bodyPr/>
          <a:lstStyle/>
          <a:p>
            <a:r>
              <a:rPr lang="en-GB" sz="1800" dirty="0"/>
              <a:t>Transport: </a:t>
            </a:r>
            <a:r>
              <a:rPr lang="en-GB" sz="1800" b="0" dirty="0"/>
              <a:t>Over 80% of children have taken up their bus pass entitlement, but over a quarter are still being driven to school.</a:t>
            </a:r>
          </a:p>
          <a:p>
            <a:r>
              <a:rPr lang="en-GB" sz="1800" dirty="0"/>
              <a:t>Food: </a:t>
            </a:r>
            <a:r>
              <a:rPr lang="en-GB" sz="1800" b="0" dirty="0"/>
              <a:t>Exposure to hot food takeaways (associated with less healthy options) are concentrated in areas of higher deprivation and over 20% of children say they sometimes go to bed hungry.</a:t>
            </a:r>
          </a:p>
        </p:txBody>
      </p:sp>
      <p:sp>
        <p:nvSpPr>
          <p:cNvPr id="3" name="Text Placeholder 2">
            <a:extLst>
              <a:ext uri="{FF2B5EF4-FFF2-40B4-BE49-F238E27FC236}">
                <a16:creationId xmlns:a16="http://schemas.microsoft.com/office/drawing/2014/main" id="{0E8E77EF-8BFC-8DCF-FAB1-A44C9418BEF1}"/>
              </a:ext>
            </a:extLst>
          </p:cNvPr>
          <p:cNvSpPr>
            <a:spLocks noGrp="1"/>
          </p:cNvSpPr>
          <p:nvPr>
            <p:ph type="body" sz="quarter" idx="11"/>
          </p:nvPr>
        </p:nvSpPr>
        <p:spPr/>
        <p:txBody>
          <a:bodyPr/>
          <a:lstStyle/>
          <a:p>
            <a:r>
              <a:rPr lang="en-GB" dirty="0"/>
              <a:t>Key findings: Building blocks of health</a:t>
            </a:r>
          </a:p>
        </p:txBody>
      </p:sp>
      <p:sp>
        <p:nvSpPr>
          <p:cNvPr id="4" name="Content Placeholder 3">
            <a:extLst>
              <a:ext uri="{FF2B5EF4-FFF2-40B4-BE49-F238E27FC236}">
                <a16:creationId xmlns:a16="http://schemas.microsoft.com/office/drawing/2014/main" id="{FFE3AAEE-B862-61AD-A13B-837D97D1123D}"/>
              </a:ext>
            </a:extLst>
          </p:cNvPr>
          <p:cNvSpPr>
            <a:spLocks noGrp="1"/>
          </p:cNvSpPr>
          <p:nvPr>
            <p:ph sz="quarter" idx="12"/>
          </p:nvPr>
        </p:nvSpPr>
        <p:spPr/>
        <p:txBody>
          <a:bodyPr/>
          <a:lstStyle/>
          <a:p>
            <a:r>
              <a:rPr lang="en-GB" dirty="0"/>
              <a:t>Key findings (IV)</a:t>
            </a:r>
          </a:p>
        </p:txBody>
      </p:sp>
      <p:grpSp>
        <p:nvGrpSpPr>
          <p:cNvPr id="5" name="Group 4" descr="Map 10 shows a map of Edinburgh where the highest density of hot food takeaways per 1000 people are based in the city centre, stretching out towards the South West to Sighthill, South Gyle and Westerhailes.  There is also a high rate in other pockets of high deprivation around the city">
            <a:extLst>
              <a:ext uri="{FF2B5EF4-FFF2-40B4-BE49-F238E27FC236}">
                <a16:creationId xmlns:a16="http://schemas.microsoft.com/office/drawing/2014/main" id="{69F0FD92-9550-A471-4F56-C45CDA0949B8}"/>
              </a:ext>
            </a:extLst>
          </p:cNvPr>
          <p:cNvGrpSpPr/>
          <p:nvPr/>
        </p:nvGrpSpPr>
        <p:grpSpPr>
          <a:xfrm>
            <a:off x="3486778" y="2971780"/>
            <a:ext cx="4210234" cy="3519455"/>
            <a:chOff x="0" y="0"/>
            <a:chExt cx="6596299" cy="5656642"/>
          </a:xfrm>
        </p:grpSpPr>
        <p:grpSp>
          <p:nvGrpSpPr>
            <p:cNvPr id="6" name="Group 5">
              <a:extLst>
                <a:ext uri="{FF2B5EF4-FFF2-40B4-BE49-F238E27FC236}">
                  <a16:creationId xmlns:a16="http://schemas.microsoft.com/office/drawing/2014/main" id="{DA60608C-BAEB-2216-32A7-3F954606F653}"/>
                </a:ext>
              </a:extLst>
            </p:cNvPr>
            <p:cNvGrpSpPr/>
            <p:nvPr/>
          </p:nvGrpSpPr>
          <p:grpSpPr>
            <a:xfrm>
              <a:off x="0" y="0"/>
              <a:ext cx="6596299" cy="5574145"/>
              <a:chOff x="0" y="0"/>
              <a:chExt cx="6596299" cy="5574145"/>
            </a:xfrm>
          </p:grpSpPr>
          <p:pic>
            <p:nvPicPr>
              <p:cNvPr id="8" name="Picture 7" descr="A map of a city&#10;&#10;Description automatically generated">
                <a:extLst>
                  <a:ext uri="{FF2B5EF4-FFF2-40B4-BE49-F238E27FC236}">
                    <a16:creationId xmlns:a16="http://schemas.microsoft.com/office/drawing/2014/main" id="{62073FE4-7E69-05B7-F58F-EA829FB929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6596299" cy="5574145"/>
              </a:xfrm>
              <a:prstGeom prst="rect">
                <a:avLst/>
              </a:prstGeom>
            </p:spPr>
          </p:pic>
          <p:pic>
            <p:nvPicPr>
              <p:cNvPr id="9" name="Picture 8" descr="A number of numbers on a white background&#10;&#10;Description automatically generated with medium confidence">
                <a:extLst>
                  <a:ext uri="{FF2B5EF4-FFF2-40B4-BE49-F238E27FC236}">
                    <a16:creationId xmlns:a16="http://schemas.microsoft.com/office/drawing/2014/main" id="{3D569619-1727-60DF-F4AF-41181FF378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33881" y="1"/>
                <a:ext cx="862418" cy="1509232"/>
              </a:xfrm>
              <a:prstGeom prst="rect">
                <a:avLst/>
              </a:prstGeom>
            </p:spPr>
          </p:pic>
        </p:grpSp>
        <p:sp>
          <p:nvSpPr>
            <p:cNvPr id="7" name="TextBox 8">
              <a:extLst>
                <a:ext uri="{FF2B5EF4-FFF2-40B4-BE49-F238E27FC236}">
                  <a16:creationId xmlns:a16="http://schemas.microsoft.com/office/drawing/2014/main" id="{F564A8DB-BAFC-3044-7D04-C216246F41D6}"/>
                </a:ext>
              </a:extLst>
            </p:cNvPr>
            <p:cNvSpPr txBox="1"/>
            <p:nvPr/>
          </p:nvSpPr>
          <p:spPr>
            <a:xfrm>
              <a:off x="0" y="5306122"/>
              <a:ext cx="2200910" cy="350520"/>
            </a:xfrm>
            <a:prstGeom prst="rect">
              <a:avLst/>
            </a:prstGeom>
            <a:noFill/>
          </p:spPr>
          <p:txBody>
            <a:bodyPr wrap="square" rtlCol="0">
              <a:noAutofit/>
            </a:bodyPr>
            <a:lstStyle/>
            <a:p>
              <a:r>
                <a:rPr lang="en-GB" sz="1000" kern="1200">
                  <a:solidFill>
                    <a:srgbClr val="000000"/>
                  </a:solidFill>
                  <a:effectLst/>
                  <a:latin typeface="Arial" panose="020B0604020202020204" pitchFamily="34" charset="0"/>
                  <a:ea typeface="Century Gothic" panose="020B0502020202020204" pitchFamily="34" charset="0"/>
                  <a:cs typeface="Times New Roman" panose="02020603050405020304" pitchFamily="18" charset="0"/>
                </a:rPr>
                <a:t>Source: </a:t>
              </a:r>
              <a:r>
                <a:rPr lang="en-GB" sz="1000" u="sng" kern="1200">
                  <a:solidFill>
                    <a:srgbClr val="000000"/>
                  </a:solidFill>
                  <a:effectLst/>
                  <a:latin typeface="Arial" panose="020B0604020202020204" pitchFamily="34" charset="0"/>
                  <a:ea typeface="Century Gothic" panose="020B0502020202020204" pitchFamily="34" charset="0"/>
                  <a:cs typeface="Times New Roman" panose="02020603050405020304" pitchFamily="18" charset="0"/>
                  <a:hlinkClick r:id="rId4"/>
                </a:rPr>
                <a:t>creshmap.com</a:t>
              </a:r>
              <a:endParaRPr lang="en-GB" sz="1200" kern="100">
                <a:effectLst/>
                <a:latin typeface="Calibri" panose="020F0502020204030204" pitchFamily="34" charset="0"/>
                <a:ea typeface="Century Gothic" panose="020B0502020202020204" pitchFamily="34" charset="0"/>
                <a:cs typeface="Times New Roman" panose="02020603050405020304" pitchFamily="18" charset="0"/>
              </a:endParaRPr>
            </a:p>
          </p:txBody>
        </p:sp>
      </p:grpSp>
    </p:spTree>
    <p:extLst>
      <p:ext uri="{BB962C8B-B14F-4D97-AF65-F5344CB8AC3E}">
        <p14:creationId xmlns:p14="http://schemas.microsoft.com/office/powerpoint/2010/main" val="1359564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8E7346D-5930-257A-0414-4BB3C8272679}"/>
              </a:ext>
            </a:extLst>
          </p:cNvPr>
          <p:cNvSpPr>
            <a:spLocks noGrp="1"/>
          </p:cNvSpPr>
          <p:nvPr>
            <p:ph type="body" sz="quarter" idx="10"/>
          </p:nvPr>
        </p:nvSpPr>
        <p:spPr>
          <a:xfrm>
            <a:off x="777875" y="1766807"/>
            <a:ext cx="10311303" cy="4841811"/>
          </a:xfrm>
        </p:spPr>
        <p:txBody>
          <a:bodyPr/>
          <a:lstStyle/>
          <a:p>
            <a:r>
              <a:rPr lang="en-GB" sz="1800" dirty="0"/>
              <a:t>Education and skills: </a:t>
            </a:r>
            <a:r>
              <a:rPr lang="en-GB" sz="1800" b="0" dirty="0"/>
              <a:t>Educational attainment continues to be patterned by SIMD. 10% of children are not enrolled in early education (vs 3% in Scotland). Over a quarter of school age pupils reported not taking part in any organised activities outside of school.</a:t>
            </a:r>
          </a:p>
          <a:p>
            <a:r>
              <a:rPr lang="en-GB" sz="1800" dirty="0"/>
              <a:t>Family, friends and community: </a:t>
            </a:r>
            <a:r>
              <a:rPr lang="en-GB" sz="1800" b="0" dirty="0"/>
              <a:t>Only 65% of young people report having an adult in their life who they could trust and talk to.</a:t>
            </a:r>
            <a:endParaRPr lang="en-GB" dirty="0"/>
          </a:p>
        </p:txBody>
      </p:sp>
      <p:sp>
        <p:nvSpPr>
          <p:cNvPr id="3" name="Text Placeholder 2">
            <a:extLst>
              <a:ext uri="{FF2B5EF4-FFF2-40B4-BE49-F238E27FC236}">
                <a16:creationId xmlns:a16="http://schemas.microsoft.com/office/drawing/2014/main" id="{0E8E77EF-8BFC-8DCF-FAB1-A44C9418BEF1}"/>
              </a:ext>
            </a:extLst>
          </p:cNvPr>
          <p:cNvSpPr>
            <a:spLocks noGrp="1"/>
          </p:cNvSpPr>
          <p:nvPr>
            <p:ph type="body" sz="quarter" idx="11"/>
          </p:nvPr>
        </p:nvSpPr>
        <p:spPr/>
        <p:txBody>
          <a:bodyPr/>
          <a:lstStyle/>
          <a:p>
            <a:r>
              <a:rPr lang="en-GB" dirty="0"/>
              <a:t>Key findings: Building blocks of health</a:t>
            </a:r>
          </a:p>
        </p:txBody>
      </p:sp>
      <p:sp>
        <p:nvSpPr>
          <p:cNvPr id="4" name="Content Placeholder 3">
            <a:extLst>
              <a:ext uri="{FF2B5EF4-FFF2-40B4-BE49-F238E27FC236}">
                <a16:creationId xmlns:a16="http://schemas.microsoft.com/office/drawing/2014/main" id="{FFE3AAEE-B862-61AD-A13B-837D97D1123D}"/>
              </a:ext>
            </a:extLst>
          </p:cNvPr>
          <p:cNvSpPr>
            <a:spLocks noGrp="1"/>
          </p:cNvSpPr>
          <p:nvPr>
            <p:ph sz="quarter" idx="12"/>
          </p:nvPr>
        </p:nvSpPr>
        <p:spPr/>
        <p:txBody>
          <a:bodyPr/>
          <a:lstStyle/>
          <a:p>
            <a:r>
              <a:rPr lang="en-GB" dirty="0"/>
              <a:t>Key findings (V)</a:t>
            </a:r>
          </a:p>
        </p:txBody>
      </p:sp>
      <p:graphicFrame>
        <p:nvGraphicFramePr>
          <p:cNvPr id="10" name="Chart 9">
            <a:extLst>
              <a:ext uri="{FF2B5EF4-FFF2-40B4-BE49-F238E27FC236}">
                <a16:creationId xmlns:a16="http://schemas.microsoft.com/office/drawing/2014/main" id="{95A98D31-803C-21BE-AC09-A80B284174EA}"/>
              </a:ext>
            </a:extLst>
          </p:cNvPr>
          <p:cNvGraphicFramePr/>
          <p:nvPr>
            <p:extLst>
              <p:ext uri="{D42A27DB-BD31-4B8C-83A1-F6EECF244321}">
                <p14:modId xmlns:p14="http://schemas.microsoft.com/office/powerpoint/2010/main" val="811666973"/>
              </p:ext>
            </p:extLst>
          </p:nvPr>
        </p:nvGraphicFramePr>
        <p:xfrm>
          <a:off x="2886364" y="3349475"/>
          <a:ext cx="6094324" cy="3255806"/>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Box 11">
            <a:extLst>
              <a:ext uri="{FF2B5EF4-FFF2-40B4-BE49-F238E27FC236}">
                <a16:creationId xmlns:a16="http://schemas.microsoft.com/office/drawing/2014/main" id="{3B228817-14F0-59BC-BD6C-E1282C8989A8}"/>
              </a:ext>
            </a:extLst>
          </p:cNvPr>
          <p:cNvSpPr txBox="1"/>
          <p:nvPr/>
        </p:nvSpPr>
        <p:spPr>
          <a:xfrm>
            <a:off x="6605515" y="6605281"/>
            <a:ext cx="6094324" cy="246221"/>
          </a:xfrm>
          <a:prstGeom prst="rect">
            <a:avLst/>
          </a:prstGeom>
          <a:noFill/>
        </p:spPr>
        <p:txBody>
          <a:bodyPr wrap="square">
            <a:spAutoFit/>
          </a:bodyPr>
          <a:lstStyle/>
          <a:p>
            <a:r>
              <a:rPr lang="en-GB" sz="1000" i="1" u="sng" dirty="0">
                <a:solidFill>
                  <a:srgbClr val="0563C1"/>
                </a:solidFill>
                <a:effectLst/>
                <a:latin typeface="Calibri" panose="020F0502020204030204" pitchFamily="34" charset="0"/>
                <a:ea typeface="Century Gothic" panose="020B0502020202020204" pitchFamily="34" charset="0"/>
                <a:cs typeface="Times New Roman" panose="02020603050405020304" pitchFamily="18" charset="0"/>
                <a:hlinkClick r:id="rId4"/>
              </a:rPr>
              <a:t>National Improvement Framework (NIF) - Schools - </a:t>
            </a:r>
            <a:r>
              <a:rPr lang="en-GB" sz="1000" i="1" u="sng" dirty="0" err="1">
                <a:solidFill>
                  <a:srgbClr val="0563C1"/>
                </a:solidFill>
                <a:effectLst/>
                <a:latin typeface="Calibri" panose="020F0502020204030204" pitchFamily="34" charset="0"/>
                <a:ea typeface="Century Gothic" panose="020B0502020202020204" pitchFamily="34" charset="0"/>
                <a:cs typeface="Times New Roman" panose="02020603050405020304" pitchFamily="18" charset="0"/>
                <a:hlinkClick r:id="rId4"/>
              </a:rPr>
              <a:t>gov.scot</a:t>
            </a:r>
            <a:r>
              <a:rPr lang="en-GB" sz="1000" i="1" dirty="0">
                <a:effectLst/>
                <a:latin typeface="Calibri" panose="020F0502020204030204" pitchFamily="34" charset="0"/>
                <a:ea typeface="Century Gothic" panose="020B0502020202020204" pitchFamily="34" charset="0"/>
                <a:cs typeface="Times New Roman" panose="02020603050405020304" pitchFamily="18" charset="0"/>
              </a:rPr>
              <a:t>, </a:t>
            </a:r>
            <a:r>
              <a:rPr lang="en-GB" sz="1000" i="1" u="sng" dirty="0">
                <a:solidFill>
                  <a:srgbClr val="0563C1"/>
                </a:solidFill>
                <a:effectLst/>
                <a:latin typeface="Calibri" panose="020F0502020204030204" pitchFamily="34" charset="0"/>
                <a:ea typeface="Century Gothic" panose="020B0502020202020204" pitchFamily="34" charset="0"/>
                <a:cs typeface="Times New Roman" panose="02020603050405020304" pitchFamily="18" charset="0"/>
                <a:hlinkClick r:id="rId5"/>
              </a:rPr>
              <a:t>NIFIER Dashboard</a:t>
            </a:r>
            <a:endParaRPr lang="en-GB" sz="1000" dirty="0"/>
          </a:p>
        </p:txBody>
      </p:sp>
    </p:spTree>
    <p:extLst>
      <p:ext uri="{BB962C8B-B14F-4D97-AF65-F5344CB8AC3E}">
        <p14:creationId xmlns:p14="http://schemas.microsoft.com/office/powerpoint/2010/main" val="16342280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8E7346D-5930-257A-0414-4BB3C8272679}"/>
              </a:ext>
            </a:extLst>
          </p:cNvPr>
          <p:cNvSpPr>
            <a:spLocks noGrp="1"/>
          </p:cNvSpPr>
          <p:nvPr>
            <p:ph type="body" sz="quarter" idx="10"/>
          </p:nvPr>
        </p:nvSpPr>
        <p:spPr>
          <a:xfrm>
            <a:off x="777875" y="1766807"/>
            <a:ext cx="10311303" cy="4841811"/>
          </a:xfrm>
        </p:spPr>
        <p:txBody>
          <a:bodyPr/>
          <a:lstStyle/>
          <a:p>
            <a:pPr marL="342900" indent="-342900">
              <a:buAutoNum type="arabicPeriod"/>
            </a:pPr>
            <a:r>
              <a:rPr lang="en-GB" sz="1800" dirty="0"/>
              <a:t>Money and resources</a:t>
            </a:r>
            <a:r>
              <a:rPr lang="en-GB" sz="1800" b="0" dirty="0"/>
              <a:t>: Ensure an accessible and equitable system of welfare advice is available…</a:t>
            </a:r>
          </a:p>
          <a:p>
            <a:pPr marL="342900" indent="-342900">
              <a:buFont typeface="Arial" panose="020B0604020202020204" pitchFamily="34" charset="0"/>
              <a:buAutoNum type="arabicPeriod"/>
            </a:pPr>
            <a:r>
              <a:rPr lang="en-GB" sz="1800" dirty="0"/>
              <a:t>Good work: </a:t>
            </a:r>
            <a:r>
              <a:rPr lang="en-GB" sz="1800" b="0" dirty="0"/>
              <a:t>Further explore options to support parents into ‘good work’, including options to expand flexible, affordable childcare in the local areas where this could make the biggest difference.</a:t>
            </a:r>
          </a:p>
          <a:p>
            <a:pPr marL="342900" indent="-342900">
              <a:buAutoNum type="arabicPeriod"/>
            </a:pPr>
            <a:r>
              <a:rPr lang="en-GB" sz="1800" dirty="0"/>
              <a:t>Housing: </a:t>
            </a:r>
            <a:r>
              <a:rPr lang="en-GB" sz="1800" b="0" dirty="0"/>
              <a:t>Continue to prioritise the needs of children and families in the allocation of housing, including ensuring that when temporary accommodation is needed mitigations are in place to minimise impacts</a:t>
            </a:r>
          </a:p>
          <a:p>
            <a:pPr marL="342900" indent="-342900">
              <a:buFont typeface="Arial" panose="020B0604020202020204" pitchFamily="34" charset="0"/>
              <a:buAutoNum type="arabicPeriod"/>
            </a:pPr>
            <a:r>
              <a:rPr lang="en-GB" sz="1800" dirty="0"/>
              <a:t>Surroundings: </a:t>
            </a:r>
            <a:r>
              <a:rPr lang="en-GB" sz="1800" b="0" dirty="0"/>
              <a:t>Ensure that equitable access to high quality, child and young people friendly greenspace for playing, is prioritised as part of all development and regeneration opportunities in the city.</a:t>
            </a:r>
          </a:p>
          <a:p>
            <a:pPr marL="342900" indent="-342900">
              <a:buAutoNum type="arabicPeriod"/>
            </a:pPr>
            <a:r>
              <a:rPr lang="en-GB" sz="1800" dirty="0"/>
              <a:t>Transport: </a:t>
            </a:r>
            <a:r>
              <a:rPr lang="en-GB" sz="1800" b="0" dirty="0"/>
              <a:t>Improve the transport environments around schools, prioritising those in the most deprived areas, and continue to encourage uptake and use of Free Bus Travel as well as exploring options for equitable access to bikes and effective cycle training.</a:t>
            </a:r>
          </a:p>
          <a:p>
            <a:pPr marL="342900" indent="-342900">
              <a:buAutoNum type="arabicPeriod"/>
            </a:pPr>
            <a:r>
              <a:rPr lang="en-GB" sz="1800" dirty="0"/>
              <a:t>Food: </a:t>
            </a:r>
            <a:r>
              <a:rPr lang="en-GB" sz="1800" b="0" dirty="0"/>
              <a:t>Continue to support pathways to food security, while also supporting emergency food providers to consider options for a Cash First approach wherever possible.</a:t>
            </a:r>
          </a:p>
          <a:p>
            <a:pPr marL="342900" indent="-342900">
              <a:buFont typeface="Arial" panose="020B0604020202020204" pitchFamily="34" charset="0"/>
              <a:buAutoNum type="arabicPeriod"/>
            </a:pPr>
            <a:r>
              <a:rPr lang="en-GB" sz="1800" dirty="0"/>
              <a:t>Education and skills: </a:t>
            </a:r>
            <a:r>
              <a:rPr lang="en-GB" sz="1800" b="0" dirty="0"/>
              <a:t>Continue the development and evaluation of the Team Around the Community…</a:t>
            </a:r>
          </a:p>
          <a:p>
            <a:pPr marL="342900" indent="-342900">
              <a:buAutoNum type="arabicPeriod"/>
            </a:pPr>
            <a:r>
              <a:rPr lang="en-GB" sz="1800" dirty="0"/>
              <a:t>Communities: </a:t>
            </a:r>
            <a:r>
              <a:rPr lang="en-GB" sz="1800" b="0" dirty="0"/>
              <a:t>Ensure that learning from the Whole Family Wellbeing Fund and other programmes of community-based work are embedded in routine mechanisms for supporting communities to improve access to key services.</a:t>
            </a:r>
          </a:p>
        </p:txBody>
      </p:sp>
      <p:sp>
        <p:nvSpPr>
          <p:cNvPr id="3" name="Text Placeholder 2">
            <a:extLst>
              <a:ext uri="{FF2B5EF4-FFF2-40B4-BE49-F238E27FC236}">
                <a16:creationId xmlns:a16="http://schemas.microsoft.com/office/drawing/2014/main" id="{0E8E77EF-8BFC-8DCF-FAB1-A44C9418BEF1}"/>
              </a:ext>
            </a:extLst>
          </p:cNvPr>
          <p:cNvSpPr>
            <a:spLocks noGrp="1"/>
          </p:cNvSpPr>
          <p:nvPr>
            <p:ph type="body" sz="quarter" idx="11"/>
          </p:nvPr>
        </p:nvSpPr>
        <p:spPr/>
        <p:txBody>
          <a:bodyPr/>
          <a:lstStyle/>
          <a:p>
            <a:r>
              <a:rPr lang="en-GB" dirty="0"/>
              <a:t>Recommendations: Building blocks of health</a:t>
            </a:r>
          </a:p>
        </p:txBody>
      </p:sp>
      <p:sp>
        <p:nvSpPr>
          <p:cNvPr id="4" name="Content Placeholder 3">
            <a:extLst>
              <a:ext uri="{FF2B5EF4-FFF2-40B4-BE49-F238E27FC236}">
                <a16:creationId xmlns:a16="http://schemas.microsoft.com/office/drawing/2014/main" id="{FFE3AAEE-B862-61AD-A13B-837D97D1123D}"/>
              </a:ext>
            </a:extLst>
          </p:cNvPr>
          <p:cNvSpPr>
            <a:spLocks noGrp="1"/>
          </p:cNvSpPr>
          <p:nvPr>
            <p:ph sz="quarter" idx="12"/>
          </p:nvPr>
        </p:nvSpPr>
        <p:spPr/>
        <p:txBody>
          <a:bodyPr/>
          <a:lstStyle/>
          <a:p>
            <a:r>
              <a:rPr lang="en-GB" dirty="0"/>
              <a:t>Recommendations (II)</a:t>
            </a:r>
          </a:p>
        </p:txBody>
      </p:sp>
    </p:spTree>
    <p:extLst>
      <p:ext uri="{BB962C8B-B14F-4D97-AF65-F5344CB8AC3E}">
        <p14:creationId xmlns:p14="http://schemas.microsoft.com/office/powerpoint/2010/main" val="80809274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81AD1157-2C3C-4DCE-A963-04D0A981CB8F}" vid="{F9EC238F-5AA6-4541-B344-68F427FDD5AA}"/>
    </a:ext>
  </a:extLst>
</a:theme>
</file>

<file path=ppt/theme/theme2.xml><?xml version="1.0" encoding="utf-8"?>
<a:theme xmlns:a="http://schemas.openxmlformats.org/drawingml/2006/main" name="1_Office Theme">
  <a:themeElements>
    <a:clrScheme name="Custom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7030A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81AD1157-2C3C-4DCE-A963-04D0A981CB8F}" vid="{F9EC238F-5AA6-4541-B344-68F427FDD5A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Public Health editable powerpoint template</Template>
  <TotalTime>773</TotalTime>
  <Words>2674</Words>
  <Application>Microsoft Office PowerPoint</Application>
  <PresentationFormat>Widescreen</PresentationFormat>
  <Paragraphs>162</Paragraphs>
  <Slides>16</Slides>
  <Notes>10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16</vt:i4>
      </vt:variant>
    </vt:vector>
  </HeadingPairs>
  <TitlesOfParts>
    <vt:vector size="22" baseType="lpstr">
      <vt:lpstr>Aptos</vt:lpstr>
      <vt:lpstr>Arial</vt:lpstr>
      <vt:lpstr>Calibri</vt:lpstr>
      <vt:lpstr>Wingdings</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Shilton, Caroline</dc:creator>
  <cp:lastModifiedBy>Pearson, Jessica X</cp:lastModifiedBy>
  <cp:revision>20</cp:revision>
  <dcterms:created xsi:type="dcterms:W3CDTF">2024-06-11T10:14:22Z</dcterms:created>
  <dcterms:modified xsi:type="dcterms:W3CDTF">2025-10-06T13:38:52Z</dcterms:modified>
</cp:coreProperties>
</file>